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Poppins" panose="020B0604020202020204" charset="-94"/>
      <p:regular r:id="rId17"/>
    </p:embeddedFont>
    <p:embeddedFont>
      <p:font typeface="Times New Roman" panose="02020603050405020304" pitchFamily="18" charset="0"/>
      <p:regular r:id="rId18"/>
    </p:embeddedFont>
    <p:embeddedFont>
      <p:font typeface="Times New Roman Bold" panose="020B0604020202020204" charset="-94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486" y="-9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5.sv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1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4.png"/><Relationship Id="rId5" Type="http://schemas.openxmlformats.org/officeDocument/2006/relationships/image" Target="../media/image16.png"/><Relationship Id="rId15" Type="http://schemas.openxmlformats.org/officeDocument/2006/relationships/image" Target="../media/image11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4.png"/><Relationship Id="rId5" Type="http://schemas.openxmlformats.org/officeDocument/2006/relationships/image" Target="../media/image16.png"/><Relationship Id="rId15" Type="http://schemas.openxmlformats.org/officeDocument/2006/relationships/image" Target="../media/image11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4.png"/><Relationship Id="rId5" Type="http://schemas.openxmlformats.org/officeDocument/2006/relationships/image" Target="../media/image16.png"/><Relationship Id="rId15" Type="http://schemas.openxmlformats.org/officeDocument/2006/relationships/image" Target="../media/image11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4.png"/><Relationship Id="rId5" Type="http://schemas.openxmlformats.org/officeDocument/2006/relationships/image" Target="../media/image16.png"/><Relationship Id="rId15" Type="http://schemas.openxmlformats.org/officeDocument/2006/relationships/image" Target="../media/image11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Relationship Id="rId14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4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11.png"/><Relationship Id="rId5" Type="http://schemas.openxmlformats.org/officeDocument/2006/relationships/image" Target="../media/image26.png"/><Relationship Id="rId10" Type="http://schemas.openxmlformats.org/officeDocument/2006/relationships/image" Target="../media/image30.svg"/><Relationship Id="rId4" Type="http://schemas.openxmlformats.org/officeDocument/2006/relationships/image" Target="../media/image25.sv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2694825" y="-75084"/>
            <a:ext cx="13168026" cy="11316273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3387" y="0"/>
              <a:ext cx="806026" cy="698500"/>
            </a:xfrm>
            <a:custGeom>
              <a:avLst/>
              <a:gdLst/>
              <a:ahLst/>
              <a:cxnLst/>
              <a:rect l="l" t="t" r="r" b="b"/>
              <a:pathLst>
                <a:path w="806026" h="698500">
                  <a:moveTo>
                    <a:pt x="800543" y="364495"/>
                  </a:moveTo>
                  <a:lnTo>
                    <a:pt x="615083" y="683255"/>
                  </a:lnTo>
                  <a:cubicBezTo>
                    <a:pt x="609591" y="692693"/>
                    <a:pt x="599495" y="698500"/>
                    <a:pt x="588575" y="698500"/>
                  </a:cubicBezTo>
                  <a:lnTo>
                    <a:pt x="217451" y="698500"/>
                  </a:lnTo>
                  <a:cubicBezTo>
                    <a:pt x="206531" y="698500"/>
                    <a:pt x="196435" y="692693"/>
                    <a:pt x="190943" y="683255"/>
                  </a:cubicBezTo>
                  <a:lnTo>
                    <a:pt x="5483" y="364495"/>
                  </a:lnTo>
                  <a:cubicBezTo>
                    <a:pt x="0" y="355071"/>
                    <a:pt x="0" y="343429"/>
                    <a:pt x="5483" y="334005"/>
                  </a:cubicBezTo>
                  <a:lnTo>
                    <a:pt x="190943" y="15245"/>
                  </a:lnTo>
                  <a:cubicBezTo>
                    <a:pt x="196435" y="5807"/>
                    <a:pt x="206531" y="0"/>
                    <a:pt x="217451" y="0"/>
                  </a:cubicBezTo>
                  <a:lnTo>
                    <a:pt x="588575" y="0"/>
                  </a:lnTo>
                  <a:cubicBezTo>
                    <a:pt x="599495" y="0"/>
                    <a:pt x="609591" y="5807"/>
                    <a:pt x="615083" y="15245"/>
                  </a:cubicBezTo>
                  <a:lnTo>
                    <a:pt x="800543" y="334005"/>
                  </a:lnTo>
                  <a:cubicBezTo>
                    <a:pt x="806026" y="343429"/>
                    <a:pt x="806026" y="355071"/>
                    <a:pt x="800543" y="364495"/>
                  </a:cubicBezTo>
                  <a:close/>
                </a:path>
              </a:pathLst>
            </a:custGeom>
            <a:solidFill>
              <a:srgbClr val="809CC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123825"/>
              <a:ext cx="5842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247275" y="-2274003"/>
            <a:ext cx="13708112" cy="11783448"/>
            <a:chOff x="0" y="0"/>
            <a:chExt cx="812800" cy="698680"/>
          </a:xfrm>
        </p:grpSpPr>
        <p:sp>
          <p:nvSpPr>
            <p:cNvPr id="7" name="Freeform 7"/>
            <p:cNvSpPr/>
            <p:nvPr/>
          </p:nvSpPr>
          <p:spPr>
            <a:xfrm>
              <a:off x="3253" y="0"/>
              <a:ext cx="806295" cy="698680"/>
            </a:xfrm>
            <a:custGeom>
              <a:avLst/>
              <a:gdLst/>
              <a:ahLst/>
              <a:cxnLst/>
              <a:rect l="l" t="t" r="r" b="b"/>
              <a:pathLst>
                <a:path w="806295" h="698680">
                  <a:moveTo>
                    <a:pt x="801028" y="363986"/>
                  </a:moveTo>
                  <a:lnTo>
                    <a:pt x="614866" y="684035"/>
                  </a:lnTo>
                  <a:cubicBezTo>
                    <a:pt x="609592" y="693102"/>
                    <a:pt x="599894" y="698680"/>
                    <a:pt x="589404" y="698680"/>
                  </a:cubicBezTo>
                  <a:lnTo>
                    <a:pt x="216890" y="698680"/>
                  </a:lnTo>
                  <a:cubicBezTo>
                    <a:pt x="206400" y="698680"/>
                    <a:pt x="196702" y="693102"/>
                    <a:pt x="191428" y="684035"/>
                  </a:cubicBezTo>
                  <a:lnTo>
                    <a:pt x="5266" y="363986"/>
                  </a:lnTo>
                  <a:cubicBezTo>
                    <a:pt x="0" y="354932"/>
                    <a:pt x="0" y="343748"/>
                    <a:pt x="5266" y="334694"/>
                  </a:cubicBezTo>
                  <a:lnTo>
                    <a:pt x="191428" y="14646"/>
                  </a:lnTo>
                  <a:cubicBezTo>
                    <a:pt x="196702" y="5578"/>
                    <a:pt x="206400" y="0"/>
                    <a:pt x="216890" y="0"/>
                  </a:cubicBezTo>
                  <a:lnTo>
                    <a:pt x="589404" y="0"/>
                  </a:lnTo>
                  <a:cubicBezTo>
                    <a:pt x="599894" y="0"/>
                    <a:pt x="609592" y="5578"/>
                    <a:pt x="614866" y="14646"/>
                  </a:cubicBezTo>
                  <a:lnTo>
                    <a:pt x="801028" y="334694"/>
                  </a:lnTo>
                  <a:cubicBezTo>
                    <a:pt x="806294" y="343748"/>
                    <a:pt x="806294" y="354932"/>
                    <a:pt x="801028" y="363986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123825"/>
              <a:ext cx="584200" cy="822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123825"/>
              <a:ext cx="5842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141718" y="8287727"/>
            <a:ext cx="4883744" cy="4273276"/>
            <a:chOff x="0" y="0"/>
            <a:chExt cx="812800" cy="711200"/>
          </a:xfrm>
        </p:grpSpPr>
        <p:sp>
          <p:nvSpPr>
            <p:cNvPr id="13" name="Freeform 13"/>
            <p:cNvSpPr/>
            <p:nvPr/>
          </p:nvSpPr>
          <p:spPr>
            <a:xfrm>
              <a:off x="24952" y="36798"/>
              <a:ext cx="762896" cy="674402"/>
            </a:xfrm>
            <a:custGeom>
              <a:avLst/>
              <a:gdLst/>
              <a:ahLst/>
              <a:cxnLst/>
              <a:rect l="l" t="t" r="r" b="b"/>
              <a:pathLst>
                <a:path w="762896" h="674402">
                  <a:moveTo>
                    <a:pt x="412908" y="18257"/>
                  </a:moveTo>
                  <a:lnTo>
                    <a:pt x="756388" y="619347"/>
                  </a:lnTo>
                  <a:cubicBezTo>
                    <a:pt x="762896" y="630736"/>
                    <a:pt x="762849" y="644728"/>
                    <a:pt x="756265" y="656074"/>
                  </a:cubicBezTo>
                  <a:cubicBezTo>
                    <a:pt x="749681" y="667419"/>
                    <a:pt x="737556" y="674402"/>
                    <a:pt x="724438" y="674402"/>
                  </a:cubicBezTo>
                  <a:lnTo>
                    <a:pt x="38458" y="674402"/>
                  </a:lnTo>
                  <a:cubicBezTo>
                    <a:pt x="25340" y="674402"/>
                    <a:pt x="13215" y="667419"/>
                    <a:pt x="6631" y="656074"/>
                  </a:cubicBezTo>
                  <a:cubicBezTo>
                    <a:pt x="47" y="644728"/>
                    <a:pt x="0" y="630736"/>
                    <a:pt x="6508" y="619347"/>
                  </a:cubicBezTo>
                  <a:lnTo>
                    <a:pt x="349988" y="18257"/>
                  </a:lnTo>
                  <a:cubicBezTo>
                    <a:pt x="356439" y="6967"/>
                    <a:pt x="368445" y="0"/>
                    <a:pt x="381448" y="0"/>
                  </a:cubicBezTo>
                  <a:cubicBezTo>
                    <a:pt x="394451" y="0"/>
                    <a:pt x="406457" y="6967"/>
                    <a:pt x="412908" y="18257"/>
                  </a:cubicBezTo>
                  <a:close/>
                </a:path>
              </a:pathLst>
            </a:custGeom>
            <a:solidFill>
              <a:srgbClr val="211C78">
                <a:alpha val="89804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27000" y="20637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185256" y="9686925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3"/>
                </a:lnTo>
                <a:lnTo>
                  <a:pt x="0" y="12212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 rot="-10800000">
            <a:off x="13094037" y="-1009863"/>
            <a:ext cx="3352042" cy="2933037"/>
            <a:chOff x="0" y="0"/>
            <a:chExt cx="812800" cy="711200"/>
          </a:xfrm>
        </p:grpSpPr>
        <p:sp>
          <p:nvSpPr>
            <p:cNvPr id="17" name="Freeform 17"/>
            <p:cNvSpPr/>
            <p:nvPr/>
          </p:nvSpPr>
          <p:spPr>
            <a:xfrm>
              <a:off x="27265" y="40210"/>
              <a:ext cx="758270" cy="670990"/>
            </a:xfrm>
            <a:custGeom>
              <a:avLst/>
              <a:gdLst/>
              <a:ahLst/>
              <a:cxnLst/>
              <a:rect l="l" t="t" r="r" b="b"/>
              <a:pathLst>
                <a:path w="758270" h="670990">
                  <a:moveTo>
                    <a:pt x="413512" y="19949"/>
                  </a:moveTo>
                  <a:lnTo>
                    <a:pt x="751158" y="610831"/>
                  </a:lnTo>
                  <a:cubicBezTo>
                    <a:pt x="758270" y="623276"/>
                    <a:pt x="758219" y="638565"/>
                    <a:pt x="751024" y="650963"/>
                  </a:cubicBezTo>
                  <a:cubicBezTo>
                    <a:pt x="743830" y="663360"/>
                    <a:pt x="730580" y="670990"/>
                    <a:pt x="716247" y="670990"/>
                  </a:cubicBezTo>
                  <a:lnTo>
                    <a:pt x="42023" y="670990"/>
                  </a:lnTo>
                  <a:cubicBezTo>
                    <a:pt x="27690" y="670990"/>
                    <a:pt x="14440" y="663360"/>
                    <a:pt x="7246" y="650963"/>
                  </a:cubicBezTo>
                  <a:cubicBezTo>
                    <a:pt x="51" y="638565"/>
                    <a:pt x="0" y="623276"/>
                    <a:pt x="7112" y="610831"/>
                  </a:cubicBezTo>
                  <a:lnTo>
                    <a:pt x="344758" y="19949"/>
                  </a:lnTo>
                  <a:cubicBezTo>
                    <a:pt x="351808" y="7613"/>
                    <a:pt x="364927" y="0"/>
                    <a:pt x="379135" y="0"/>
                  </a:cubicBezTo>
                  <a:cubicBezTo>
                    <a:pt x="393343" y="0"/>
                    <a:pt x="406462" y="7613"/>
                    <a:pt x="413512" y="19949"/>
                  </a:cubicBezTo>
                  <a:close/>
                </a:path>
              </a:pathLst>
            </a:custGeom>
            <a:solidFill>
              <a:srgbClr val="809CCC">
                <a:alpha val="89804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27000" y="20637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139360" y="1250955"/>
            <a:ext cx="7486261" cy="6878003"/>
          </a:xfrm>
          <a:custGeom>
            <a:avLst/>
            <a:gdLst/>
            <a:ahLst/>
            <a:cxnLst/>
            <a:rect l="l" t="t" r="r" b="b"/>
            <a:pathLst>
              <a:path w="7486261" h="6878003">
                <a:moveTo>
                  <a:pt x="0" y="0"/>
                </a:moveTo>
                <a:lnTo>
                  <a:pt x="7486262" y="0"/>
                </a:lnTo>
                <a:lnTo>
                  <a:pt x="7486262" y="6878002"/>
                </a:lnTo>
                <a:lnTo>
                  <a:pt x="0" y="68780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21" name="Group 21"/>
          <p:cNvGrpSpPr/>
          <p:nvPr/>
        </p:nvGrpSpPr>
        <p:grpSpPr>
          <a:xfrm>
            <a:off x="13406752" y="1656659"/>
            <a:ext cx="9137786" cy="7852785"/>
            <a:chOff x="0" y="0"/>
            <a:chExt cx="812800" cy="698500"/>
          </a:xfrm>
        </p:grpSpPr>
        <p:sp>
          <p:nvSpPr>
            <p:cNvPr id="22" name="Freeform 22"/>
            <p:cNvSpPr/>
            <p:nvPr/>
          </p:nvSpPr>
          <p:spPr>
            <a:xfrm>
              <a:off x="6508" y="0"/>
              <a:ext cx="799785" cy="698500"/>
            </a:xfrm>
            <a:custGeom>
              <a:avLst/>
              <a:gdLst/>
              <a:ahLst/>
              <a:cxnLst/>
              <a:rect l="l" t="t" r="r" b="b"/>
              <a:pathLst>
                <a:path w="799785" h="698500">
                  <a:moveTo>
                    <a:pt x="789249" y="378542"/>
                  </a:moveTo>
                  <a:lnTo>
                    <a:pt x="620135" y="669208"/>
                  </a:lnTo>
                  <a:cubicBezTo>
                    <a:pt x="609583" y="687343"/>
                    <a:pt x="590184" y="698500"/>
                    <a:pt x="569202" y="698500"/>
                  </a:cubicBezTo>
                  <a:lnTo>
                    <a:pt x="230582" y="698500"/>
                  </a:lnTo>
                  <a:cubicBezTo>
                    <a:pt x="209600" y="698500"/>
                    <a:pt x="190201" y="687343"/>
                    <a:pt x="179649" y="669208"/>
                  </a:cubicBezTo>
                  <a:lnTo>
                    <a:pt x="10535" y="378542"/>
                  </a:lnTo>
                  <a:cubicBezTo>
                    <a:pt x="0" y="360435"/>
                    <a:pt x="0" y="338065"/>
                    <a:pt x="10535" y="319958"/>
                  </a:cubicBezTo>
                  <a:lnTo>
                    <a:pt x="179649" y="29293"/>
                  </a:lnTo>
                  <a:cubicBezTo>
                    <a:pt x="190201" y="11157"/>
                    <a:pt x="209600" y="0"/>
                    <a:pt x="230582" y="0"/>
                  </a:cubicBezTo>
                  <a:lnTo>
                    <a:pt x="569202" y="0"/>
                  </a:lnTo>
                  <a:cubicBezTo>
                    <a:pt x="590184" y="0"/>
                    <a:pt x="609583" y="11157"/>
                    <a:pt x="620135" y="29293"/>
                  </a:cubicBezTo>
                  <a:lnTo>
                    <a:pt x="789249" y="319958"/>
                  </a:lnTo>
                  <a:cubicBezTo>
                    <a:pt x="799784" y="338065"/>
                    <a:pt x="799784" y="360435"/>
                    <a:pt x="789249" y="378542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114300" y="-123825"/>
              <a:ext cx="584200" cy="822325"/>
            </a:xfrm>
            <a:prstGeom prst="rect">
              <a:avLst/>
            </a:prstGeom>
          </p:spPr>
          <p:txBody>
            <a:bodyPr lIns="61771" tIns="61771" rIns="61771" bIns="61771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945467" y="4134496"/>
            <a:ext cx="11749357" cy="2570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0"/>
              </a:lnSpc>
            </a:pPr>
            <a:r>
              <a:rPr lang="en-US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BANDIRMA ONYEDİ EYLÜL ÜNİVERSİTESİ ÖĞRENCİLER</a:t>
            </a:r>
            <a:r>
              <a:rPr lang="tr-TR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İÇİN</a:t>
            </a:r>
          </a:p>
          <a:p>
            <a:pPr algn="ctr">
              <a:lnSpc>
                <a:spcPts val="4940"/>
              </a:lnSpc>
            </a:pPr>
            <a:r>
              <a:rPr lang="en-US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KURUMSAL AKREDİTASYON PROGRAMI B</a:t>
            </a:r>
            <a:r>
              <a:rPr lang="tr-TR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LG</a:t>
            </a:r>
            <a:r>
              <a:rPr lang="tr-TR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LEND</a:t>
            </a:r>
            <a:r>
              <a:rPr lang="tr-TR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296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RME SUNUMU</a:t>
            </a:r>
          </a:p>
        </p:txBody>
      </p:sp>
      <p:sp>
        <p:nvSpPr>
          <p:cNvPr id="25" name="Freeform 25"/>
          <p:cNvSpPr/>
          <p:nvPr/>
        </p:nvSpPr>
        <p:spPr>
          <a:xfrm>
            <a:off x="15575109" y="385226"/>
            <a:ext cx="2517031" cy="997423"/>
          </a:xfrm>
          <a:custGeom>
            <a:avLst/>
            <a:gdLst/>
            <a:ahLst/>
            <a:cxnLst/>
            <a:rect l="l" t="t" r="r" b="b"/>
            <a:pathLst>
              <a:path w="2517031" h="997423">
                <a:moveTo>
                  <a:pt x="0" y="0"/>
                </a:moveTo>
                <a:lnTo>
                  <a:pt x="2517031" y="0"/>
                </a:lnTo>
                <a:lnTo>
                  <a:pt x="2517031" y="997423"/>
                </a:lnTo>
                <a:lnTo>
                  <a:pt x="0" y="9974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49" r="-149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123825"/>
              <a:ext cx="5842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465592" y="9677400"/>
            <a:ext cx="2085975" cy="818745"/>
          </a:xfrm>
          <a:custGeom>
            <a:avLst/>
            <a:gdLst/>
            <a:ahLst/>
            <a:cxnLst/>
            <a:rect l="l" t="t" r="r" b="b"/>
            <a:pathLst>
              <a:path w="2085975" h="818745">
                <a:moveTo>
                  <a:pt x="0" y="0"/>
                </a:moveTo>
                <a:lnTo>
                  <a:pt x="2085975" y="0"/>
                </a:lnTo>
                <a:lnTo>
                  <a:pt x="2085975" y="818745"/>
                </a:lnTo>
                <a:lnTo>
                  <a:pt x="0" y="8187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74750" y="5737227"/>
            <a:ext cx="2960914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Call to Action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932613" y="1076325"/>
            <a:ext cx="10422775" cy="802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Destek Hizmetleri ve Kaynaklar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Rehberlik, psikolojik danışmanlık hizmetlerinden faydalanabiliyor musunuz?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Kütüphane kaynakları ve teknik altyapı yeterli mi?</a:t>
            </a:r>
          </a:p>
          <a:p>
            <a:pPr algn="l">
              <a:lnSpc>
                <a:spcPts val="3000"/>
              </a:lnSpc>
            </a:pPr>
            <a:endParaRPr lang="en-US"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Sosyal ve Kültürel Katılım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Topluluklara katılım teşvik ediliyor mu?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Sosyal, kültürel, sportif etkinlikler yeterli mi?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Kalite öğrenci topluluğunu biliyor musunuz?</a:t>
            </a:r>
          </a:p>
          <a:p>
            <a:pPr algn="l">
              <a:lnSpc>
                <a:spcPts val="3000"/>
              </a:lnSpc>
            </a:pPr>
            <a:endParaRPr lang="en-US"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Uluslararasılaşma ve Hareketlilik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Erasmus programı hakkında bilginiz var mı?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Yurt dışı değişim fırsatları size nasıl sunuluyor?</a:t>
            </a:r>
          </a:p>
          <a:p>
            <a:pPr algn="l">
              <a:lnSpc>
                <a:spcPts val="3000"/>
              </a:lnSpc>
            </a:pPr>
            <a:endParaRPr lang="en-US"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Geri Bildirim ve İyileştirme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Anket sonuçları değerlendirilip iyileştirme yapılıyor mu?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Öneri, şikâyet ve geri bildirimlerinizi nasıl iletiyorsunuz?</a:t>
            </a:r>
          </a:p>
          <a:p>
            <a:pPr algn="l">
              <a:lnSpc>
                <a:spcPts val="3000"/>
              </a:lnSpc>
            </a:pPr>
            <a:endParaRPr lang="en-US"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Özel Durumlar ve Erişilebilirlik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Özel gereksinimi olan öğrenciler için sunulan düzenlemeleri biliyor musunuz?</a:t>
            </a:r>
          </a:p>
          <a:p>
            <a:pPr algn="l">
              <a:lnSpc>
                <a:spcPts val="3000"/>
              </a:lnSpc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Kısmi zamanlı çalışma olanakları hakkında bilginiz var mı?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079070" y="9836918"/>
            <a:ext cx="13633107" cy="1318454"/>
          </a:xfrm>
          <a:custGeom>
            <a:avLst/>
            <a:gdLst/>
            <a:ahLst/>
            <a:cxnLst/>
            <a:rect l="l" t="t" r="r" b="b"/>
            <a:pathLst>
              <a:path w="13633107" h="1318454">
                <a:moveTo>
                  <a:pt x="0" y="0"/>
                </a:moveTo>
                <a:lnTo>
                  <a:pt x="13633106" y="0"/>
                </a:lnTo>
                <a:lnTo>
                  <a:pt x="13633106" y="1318454"/>
                </a:lnTo>
                <a:lnTo>
                  <a:pt x="0" y="13184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419596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846037" y="0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920704" y="-75084"/>
            <a:ext cx="13148004" cy="11316273"/>
            <a:chOff x="0" y="0"/>
            <a:chExt cx="811564" cy="698500"/>
          </a:xfrm>
        </p:grpSpPr>
        <p:sp>
          <p:nvSpPr>
            <p:cNvPr id="3" name="Freeform 3"/>
            <p:cNvSpPr/>
            <p:nvPr/>
          </p:nvSpPr>
          <p:spPr>
            <a:xfrm>
              <a:off x="3392" y="0"/>
              <a:ext cx="804780" cy="698500"/>
            </a:xfrm>
            <a:custGeom>
              <a:avLst/>
              <a:gdLst/>
              <a:ahLst/>
              <a:cxnLst/>
              <a:rect l="l" t="t" r="r" b="b"/>
              <a:pathLst>
                <a:path w="804780" h="698500">
                  <a:moveTo>
                    <a:pt x="799289" y="364519"/>
                  </a:moveTo>
                  <a:lnTo>
                    <a:pt x="613856" y="683231"/>
                  </a:lnTo>
                  <a:cubicBezTo>
                    <a:pt x="608356" y="692685"/>
                    <a:pt x="598244" y="698500"/>
                    <a:pt x="587307" y="698500"/>
                  </a:cubicBezTo>
                  <a:lnTo>
                    <a:pt x="217473" y="698500"/>
                  </a:lnTo>
                  <a:cubicBezTo>
                    <a:pt x="206536" y="698500"/>
                    <a:pt x="196424" y="692685"/>
                    <a:pt x="190924" y="683231"/>
                  </a:cubicBezTo>
                  <a:lnTo>
                    <a:pt x="5492" y="364519"/>
                  </a:lnTo>
                  <a:cubicBezTo>
                    <a:pt x="0" y="355080"/>
                    <a:pt x="0" y="343420"/>
                    <a:pt x="5492" y="333981"/>
                  </a:cubicBezTo>
                  <a:lnTo>
                    <a:pt x="190924" y="15269"/>
                  </a:lnTo>
                  <a:cubicBezTo>
                    <a:pt x="196424" y="5815"/>
                    <a:pt x="206536" y="0"/>
                    <a:pt x="217473" y="0"/>
                  </a:cubicBezTo>
                  <a:lnTo>
                    <a:pt x="587307" y="0"/>
                  </a:lnTo>
                  <a:cubicBezTo>
                    <a:pt x="598244" y="0"/>
                    <a:pt x="608356" y="5815"/>
                    <a:pt x="613856" y="15269"/>
                  </a:cubicBezTo>
                  <a:lnTo>
                    <a:pt x="799289" y="333981"/>
                  </a:lnTo>
                  <a:cubicBezTo>
                    <a:pt x="804780" y="343420"/>
                    <a:pt x="804780" y="355080"/>
                    <a:pt x="799289" y="364519"/>
                  </a:cubicBezTo>
                  <a:close/>
                </a:path>
              </a:pathLst>
            </a:custGeom>
            <a:solidFill>
              <a:srgbClr val="809CCC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14300" y="-123825"/>
              <a:ext cx="582964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453132" y="-2274003"/>
            <a:ext cx="13708112" cy="11783448"/>
            <a:chOff x="0" y="0"/>
            <a:chExt cx="812800" cy="698680"/>
          </a:xfrm>
        </p:grpSpPr>
        <p:sp>
          <p:nvSpPr>
            <p:cNvPr id="6" name="Freeform 6"/>
            <p:cNvSpPr/>
            <p:nvPr/>
          </p:nvSpPr>
          <p:spPr>
            <a:xfrm>
              <a:off x="3253" y="0"/>
              <a:ext cx="806295" cy="698680"/>
            </a:xfrm>
            <a:custGeom>
              <a:avLst/>
              <a:gdLst/>
              <a:ahLst/>
              <a:cxnLst/>
              <a:rect l="l" t="t" r="r" b="b"/>
              <a:pathLst>
                <a:path w="806295" h="698680">
                  <a:moveTo>
                    <a:pt x="801028" y="363986"/>
                  </a:moveTo>
                  <a:lnTo>
                    <a:pt x="614866" y="684035"/>
                  </a:lnTo>
                  <a:cubicBezTo>
                    <a:pt x="609592" y="693102"/>
                    <a:pt x="599894" y="698680"/>
                    <a:pt x="589404" y="698680"/>
                  </a:cubicBezTo>
                  <a:lnTo>
                    <a:pt x="216890" y="698680"/>
                  </a:lnTo>
                  <a:cubicBezTo>
                    <a:pt x="206400" y="698680"/>
                    <a:pt x="196702" y="693102"/>
                    <a:pt x="191428" y="684035"/>
                  </a:cubicBezTo>
                  <a:lnTo>
                    <a:pt x="5266" y="363986"/>
                  </a:lnTo>
                  <a:cubicBezTo>
                    <a:pt x="0" y="354932"/>
                    <a:pt x="0" y="343748"/>
                    <a:pt x="5266" y="334694"/>
                  </a:cubicBezTo>
                  <a:lnTo>
                    <a:pt x="191428" y="14646"/>
                  </a:lnTo>
                  <a:cubicBezTo>
                    <a:pt x="196702" y="5578"/>
                    <a:pt x="206400" y="0"/>
                    <a:pt x="216890" y="0"/>
                  </a:cubicBezTo>
                  <a:lnTo>
                    <a:pt x="589404" y="0"/>
                  </a:lnTo>
                  <a:cubicBezTo>
                    <a:pt x="599894" y="0"/>
                    <a:pt x="609592" y="5578"/>
                    <a:pt x="614866" y="14646"/>
                  </a:cubicBezTo>
                  <a:lnTo>
                    <a:pt x="801028" y="334694"/>
                  </a:lnTo>
                  <a:cubicBezTo>
                    <a:pt x="806294" y="343748"/>
                    <a:pt x="806294" y="354932"/>
                    <a:pt x="801028" y="363986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14300" y="-123825"/>
              <a:ext cx="584200" cy="822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347575" y="8287727"/>
            <a:ext cx="4883744" cy="4273276"/>
            <a:chOff x="0" y="0"/>
            <a:chExt cx="812800" cy="711200"/>
          </a:xfrm>
        </p:grpSpPr>
        <p:sp>
          <p:nvSpPr>
            <p:cNvPr id="9" name="Freeform 9"/>
            <p:cNvSpPr/>
            <p:nvPr/>
          </p:nvSpPr>
          <p:spPr>
            <a:xfrm>
              <a:off x="24952" y="36798"/>
              <a:ext cx="762896" cy="674402"/>
            </a:xfrm>
            <a:custGeom>
              <a:avLst/>
              <a:gdLst/>
              <a:ahLst/>
              <a:cxnLst/>
              <a:rect l="l" t="t" r="r" b="b"/>
              <a:pathLst>
                <a:path w="762896" h="674402">
                  <a:moveTo>
                    <a:pt x="412908" y="18257"/>
                  </a:moveTo>
                  <a:lnTo>
                    <a:pt x="756388" y="619347"/>
                  </a:lnTo>
                  <a:cubicBezTo>
                    <a:pt x="762896" y="630736"/>
                    <a:pt x="762849" y="644728"/>
                    <a:pt x="756265" y="656074"/>
                  </a:cubicBezTo>
                  <a:cubicBezTo>
                    <a:pt x="749681" y="667419"/>
                    <a:pt x="737556" y="674402"/>
                    <a:pt x="724438" y="674402"/>
                  </a:cubicBezTo>
                  <a:lnTo>
                    <a:pt x="38458" y="674402"/>
                  </a:lnTo>
                  <a:cubicBezTo>
                    <a:pt x="25340" y="674402"/>
                    <a:pt x="13215" y="667419"/>
                    <a:pt x="6631" y="656074"/>
                  </a:cubicBezTo>
                  <a:cubicBezTo>
                    <a:pt x="47" y="644728"/>
                    <a:pt x="0" y="630736"/>
                    <a:pt x="6508" y="619347"/>
                  </a:cubicBezTo>
                  <a:lnTo>
                    <a:pt x="349988" y="18257"/>
                  </a:lnTo>
                  <a:cubicBezTo>
                    <a:pt x="356439" y="6967"/>
                    <a:pt x="368445" y="0"/>
                    <a:pt x="381448" y="0"/>
                  </a:cubicBezTo>
                  <a:cubicBezTo>
                    <a:pt x="394451" y="0"/>
                    <a:pt x="406457" y="6967"/>
                    <a:pt x="412908" y="18257"/>
                  </a:cubicBezTo>
                  <a:close/>
                </a:path>
              </a:pathLst>
            </a:custGeom>
            <a:solidFill>
              <a:srgbClr val="211C78">
                <a:alpha val="89804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27000" y="20637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257261" y="-339102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4"/>
                </a:lnTo>
                <a:lnTo>
                  <a:pt x="0" y="1221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257261" y="9686925"/>
            <a:ext cx="3111500" cy="1221264"/>
          </a:xfrm>
          <a:custGeom>
            <a:avLst/>
            <a:gdLst/>
            <a:ahLst/>
            <a:cxnLst/>
            <a:rect l="l" t="t" r="r" b="b"/>
            <a:pathLst>
              <a:path w="3111500" h="1221264">
                <a:moveTo>
                  <a:pt x="0" y="0"/>
                </a:moveTo>
                <a:lnTo>
                  <a:pt x="3111500" y="0"/>
                </a:lnTo>
                <a:lnTo>
                  <a:pt x="3111500" y="1221263"/>
                </a:lnTo>
                <a:lnTo>
                  <a:pt x="0" y="12212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-10800000">
            <a:off x="15299894" y="-1009863"/>
            <a:ext cx="3352042" cy="2933037"/>
            <a:chOff x="0" y="0"/>
            <a:chExt cx="812800" cy="711200"/>
          </a:xfrm>
        </p:grpSpPr>
        <p:sp>
          <p:nvSpPr>
            <p:cNvPr id="14" name="Freeform 14"/>
            <p:cNvSpPr/>
            <p:nvPr/>
          </p:nvSpPr>
          <p:spPr>
            <a:xfrm>
              <a:off x="27265" y="40210"/>
              <a:ext cx="758270" cy="670990"/>
            </a:xfrm>
            <a:custGeom>
              <a:avLst/>
              <a:gdLst/>
              <a:ahLst/>
              <a:cxnLst/>
              <a:rect l="l" t="t" r="r" b="b"/>
              <a:pathLst>
                <a:path w="758270" h="670990">
                  <a:moveTo>
                    <a:pt x="413512" y="19949"/>
                  </a:moveTo>
                  <a:lnTo>
                    <a:pt x="751158" y="610831"/>
                  </a:lnTo>
                  <a:cubicBezTo>
                    <a:pt x="758270" y="623276"/>
                    <a:pt x="758219" y="638565"/>
                    <a:pt x="751024" y="650963"/>
                  </a:cubicBezTo>
                  <a:cubicBezTo>
                    <a:pt x="743830" y="663360"/>
                    <a:pt x="730580" y="670990"/>
                    <a:pt x="716247" y="670990"/>
                  </a:cubicBezTo>
                  <a:lnTo>
                    <a:pt x="42023" y="670990"/>
                  </a:lnTo>
                  <a:cubicBezTo>
                    <a:pt x="27690" y="670990"/>
                    <a:pt x="14440" y="663360"/>
                    <a:pt x="7246" y="650963"/>
                  </a:cubicBezTo>
                  <a:cubicBezTo>
                    <a:pt x="51" y="638565"/>
                    <a:pt x="0" y="623276"/>
                    <a:pt x="7112" y="610831"/>
                  </a:cubicBezTo>
                  <a:lnTo>
                    <a:pt x="344758" y="19949"/>
                  </a:lnTo>
                  <a:cubicBezTo>
                    <a:pt x="351808" y="7613"/>
                    <a:pt x="364927" y="0"/>
                    <a:pt x="379135" y="0"/>
                  </a:cubicBezTo>
                  <a:cubicBezTo>
                    <a:pt x="393343" y="0"/>
                    <a:pt x="406462" y="7613"/>
                    <a:pt x="413512" y="19949"/>
                  </a:cubicBezTo>
                  <a:close/>
                </a:path>
              </a:pathLst>
            </a:custGeom>
            <a:solidFill>
              <a:srgbClr val="809CCC">
                <a:alpha val="89804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27000" y="20637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5344704" y="1250955"/>
            <a:ext cx="7486775" cy="6878475"/>
          </a:xfrm>
          <a:custGeom>
            <a:avLst/>
            <a:gdLst/>
            <a:ahLst/>
            <a:cxnLst/>
            <a:rect l="l" t="t" r="r" b="b"/>
            <a:pathLst>
              <a:path w="7486775" h="6878475">
                <a:moveTo>
                  <a:pt x="0" y="0"/>
                </a:moveTo>
                <a:lnTo>
                  <a:pt x="7486775" y="0"/>
                </a:lnTo>
                <a:lnTo>
                  <a:pt x="7486775" y="6878474"/>
                </a:lnTo>
                <a:lnTo>
                  <a:pt x="0" y="68784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5612609" y="1656659"/>
            <a:ext cx="9137786" cy="7852785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6508" y="0"/>
              <a:ext cx="799785" cy="698500"/>
            </a:xfrm>
            <a:custGeom>
              <a:avLst/>
              <a:gdLst/>
              <a:ahLst/>
              <a:cxnLst/>
              <a:rect l="l" t="t" r="r" b="b"/>
              <a:pathLst>
                <a:path w="799785" h="698500">
                  <a:moveTo>
                    <a:pt x="789249" y="378542"/>
                  </a:moveTo>
                  <a:lnTo>
                    <a:pt x="620135" y="669208"/>
                  </a:lnTo>
                  <a:cubicBezTo>
                    <a:pt x="609583" y="687343"/>
                    <a:pt x="590184" y="698500"/>
                    <a:pt x="569202" y="698500"/>
                  </a:cubicBezTo>
                  <a:lnTo>
                    <a:pt x="230582" y="698500"/>
                  </a:lnTo>
                  <a:cubicBezTo>
                    <a:pt x="209600" y="698500"/>
                    <a:pt x="190201" y="687343"/>
                    <a:pt x="179649" y="669208"/>
                  </a:cubicBezTo>
                  <a:lnTo>
                    <a:pt x="10535" y="378542"/>
                  </a:lnTo>
                  <a:cubicBezTo>
                    <a:pt x="0" y="360435"/>
                    <a:pt x="0" y="338065"/>
                    <a:pt x="10535" y="319958"/>
                  </a:cubicBezTo>
                  <a:lnTo>
                    <a:pt x="179649" y="29293"/>
                  </a:lnTo>
                  <a:cubicBezTo>
                    <a:pt x="190201" y="11157"/>
                    <a:pt x="209600" y="0"/>
                    <a:pt x="230582" y="0"/>
                  </a:cubicBezTo>
                  <a:lnTo>
                    <a:pt x="569202" y="0"/>
                  </a:lnTo>
                  <a:cubicBezTo>
                    <a:pt x="590184" y="0"/>
                    <a:pt x="609583" y="11157"/>
                    <a:pt x="620135" y="29293"/>
                  </a:cubicBezTo>
                  <a:lnTo>
                    <a:pt x="789249" y="319958"/>
                  </a:lnTo>
                  <a:cubicBezTo>
                    <a:pt x="799784" y="338065"/>
                    <a:pt x="799784" y="360435"/>
                    <a:pt x="789249" y="378542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14300" y="-123825"/>
              <a:ext cx="584200" cy="822325"/>
            </a:xfrm>
            <a:prstGeom prst="rect">
              <a:avLst/>
            </a:prstGeom>
          </p:spPr>
          <p:txBody>
            <a:bodyPr lIns="61771" tIns="61771" rIns="61771" bIns="61771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432062" y="1589984"/>
            <a:ext cx="11423875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“KAL</a:t>
            </a:r>
            <a:r>
              <a:rPr lang="tr-TR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TE HEP</a:t>
            </a:r>
            <a:r>
              <a:rPr lang="tr-TR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</a:t>
            </a:r>
            <a:r>
              <a:rPr lang="tr-TR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Z</a:t>
            </a:r>
            <a:r>
              <a:rPr lang="tr-TR" sz="4500" b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500" b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N SORUMLULUĞU”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45991" y="4013200"/>
            <a:ext cx="13135185" cy="219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211C78"/>
                </a:solidFill>
                <a:latin typeface="Poppins"/>
                <a:ea typeface="Poppins"/>
                <a:cs typeface="Poppins"/>
                <a:sym typeface="Poppins"/>
              </a:rPr>
              <a:t>Kurumsal akreditasyon yalnızca bir süreç değil, ortak bir kalite kültürüdür.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211C78"/>
                </a:solidFill>
                <a:latin typeface="Poppins"/>
                <a:ea typeface="Poppins"/>
                <a:cs typeface="Poppins"/>
                <a:sym typeface="Poppins"/>
              </a:rPr>
              <a:t>Hep birlikte daha güçlü, daha saygın ve daha etkin bir üniversite inşa etmek için katkınız değerlidir.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211C78"/>
                </a:solidFill>
                <a:latin typeface="Poppins"/>
                <a:ea typeface="Poppins"/>
                <a:cs typeface="Poppins"/>
                <a:sym typeface="Poppins"/>
              </a:rPr>
              <a:t>Sürecin bir parçası olmak, gelişimin öncüsü olmaktır.</a:t>
            </a: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211C78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22" name="Group 22"/>
          <p:cNvGrpSpPr/>
          <p:nvPr/>
        </p:nvGrpSpPr>
        <p:grpSpPr>
          <a:xfrm rot="5400000">
            <a:off x="-5559455" y="4153511"/>
            <a:ext cx="10731051" cy="1535927"/>
            <a:chOff x="0" y="0"/>
            <a:chExt cx="2323913" cy="332620"/>
          </a:xfrm>
        </p:grpSpPr>
        <p:sp>
          <p:nvSpPr>
            <p:cNvPr id="23" name="Freeform 23"/>
            <p:cNvSpPr/>
            <p:nvPr/>
          </p:nvSpPr>
          <p:spPr>
            <a:xfrm>
              <a:off x="4453" y="0"/>
              <a:ext cx="2315006" cy="332620"/>
            </a:xfrm>
            <a:custGeom>
              <a:avLst/>
              <a:gdLst/>
              <a:ahLst/>
              <a:cxnLst/>
              <a:rect l="l" t="t" r="r" b="b"/>
              <a:pathLst>
                <a:path w="2315006" h="332620">
                  <a:moveTo>
                    <a:pt x="209569" y="0"/>
                  </a:moveTo>
                  <a:lnTo>
                    <a:pt x="2308638" y="0"/>
                  </a:lnTo>
                  <a:cubicBezTo>
                    <a:pt x="2310834" y="0"/>
                    <a:pt x="2312858" y="1186"/>
                    <a:pt x="2313933" y="3101"/>
                  </a:cubicBezTo>
                  <a:cubicBezTo>
                    <a:pt x="2315007" y="5015"/>
                    <a:pt x="2314963" y="7361"/>
                    <a:pt x="2313818" y="9235"/>
                  </a:cubicBezTo>
                  <a:lnTo>
                    <a:pt x="2121902" y="323385"/>
                  </a:lnTo>
                  <a:cubicBezTo>
                    <a:pt x="2118398" y="329121"/>
                    <a:pt x="2112160" y="332620"/>
                    <a:pt x="2105438" y="332620"/>
                  </a:cubicBezTo>
                  <a:lnTo>
                    <a:pt x="6369" y="332620"/>
                  </a:lnTo>
                  <a:cubicBezTo>
                    <a:pt x="4173" y="332620"/>
                    <a:pt x="2149" y="331434"/>
                    <a:pt x="1075" y="329519"/>
                  </a:cubicBezTo>
                  <a:cubicBezTo>
                    <a:pt x="0" y="327604"/>
                    <a:pt x="44" y="325259"/>
                    <a:pt x="1189" y="323385"/>
                  </a:cubicBezTo>
                  <a:lnTo>
                    <a:pt x="193105" y="9235"/>
                  </a:lnTo>
                  <a:cubicBezTo>
                    <a:pt x="196610" y="3499"/>
                    <a:pt x="202847" y="0"/>
                    <a:pt x="209569" y="0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101600" y="-123825"/>
              <a:ext cx="2120713" cy="456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7423018" y="8666014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4" y="0"/>
                </a:lnTo>
                <a:lnTo>
                  <a:pt x="3441964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705169" y="-1276400"/>
            <a:ext cx="11945087" cy="12492557"/>
            <a:chOff x="0" y="0"/>
            <a:chExt cx="759608" cy="794422"/>
          </a:xfrm>
        </p:grpSpPr>
        <p:sp>
          <p:nvSpPr>
            <p:cNvPr id="4" name="Freeform 4"/>
            <p:cNvSpPr/>
            <p:nvPr/>
          </p:nvSpPr>
          <p:spPr>
            <a:xfrm>
              <a:off x="3294" y="0"/>
              <a:ext cx="753019" cy="794422"/>
            </a:xfrm>
            <a:custGeom>
              <a:avLst/>
              <a:gdLst/>
              <a:ahLst/>
              <a:cxnLst/>
              <a:rect l="l" t="t" r="r" b="b"/>
              <a:pathLst>
                <a:path w="753019" h="794422">
                  <a:moveTo>
                    <a:pt x="747458" y="414521"/>
                  </a:moveTo>
                  <a:lnTo>
                    <a:pt x="561969" y="777112"/>
                  </a:lnTo>
                  <a:cubicBezTo>
                    <a:pt x="556534" y="787737"/>
                    <a:pt x="545605" y="794422"/>
                    <a:pt x="533670" y="794422"/>
                  </a:cubicBezTo>
                  <a:lnTo>
                    <a:pt x="219350" y="794422"/>
                  </a:lnTo>
                  <a:cubicBezTo>
                    <a:pt x="207415" y="794422"/>
                    <a:pt x="196486" y="787737"/>
                    <a:pt x="191051" y="777112"/>
                  </a:cubicBezTo>
                  <a:lnTo>
                    <a:pt x="5561" y="414521"/>
                  </a:lnTo>
                  <a:cubicBezTo>
                    <a:pt x="0" y="403651"/>
                    <a:pt x="0" y="390771"/>
                    <a:pt x="5561" y="379901"/>
                  </a:cubicBezTo>
                  <a:lnTo>
                    <a:pt x="191051" y="17310"/>
                  </a:lnTo>
                  <a:cubicBezTo>
                    <a:pt x="196486" y="6685"/>
                    <a:pt x="207415" y="0"/>
                    <a:pt x="219350" y="0"/>
                  </a:cubicBezTo>
                  <a:lnTo>
                    <a:pt x="533670" y="0"/>
                  </a:lnTo>
                  <a:cubicBezTo>
                    <a:pt x="545605" y="0"/>
                    <a:pt x="556534" y="6685"/>
                    <a:pt x="561969" y="17310"/>
                  </a:cubicBezTo>
                  <a:lnTo>
                    <a:pt x="747458" y="379901"/>
                  </a:lnTo>
                  <a:cubicBezTo>
                    <a:pt x="753019" y="390771"/>
                    <a:pt x="753019" y="403651"/>
                    <a:pt x="747458" y="414521"/>
                  </a:cubicBezTo>
                  <a:close/>
                </a:path>
              </a:pathLst>
            </a:custGeom>
            <a:solidFill>
              <a:srgbClr val="809CCC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123825"/>
              <a:ext cx="531008" cy="918247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633013" y="2371725"/>
            <a:ext cx="13266292" cy="1647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Kurumsal Akreditasyon, üniversitemizin eğitim, araştırma, yönetim ve toplumsal katkı alanlarındaki kalite düzeyinin, Yükseköğretim Kalite Kurulu (YÖKAK) tarafından değerlendirilmesiyle yürütülen bir süreçtir.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351433" y="-794772"/>
            <a:ext cx="9825247" cy="11469044"/>
            <a:chOff x="0" y="0"/>
            <a:chExt cx="680562" cy="794422"/>
          </a:xfrm>
        </p:grpSpPr>
        <p:sp>
          <p:nvSpPr>
            <p:cNvPr id="8" name="Freeform 8"/>
            <p:cNvSpPr/>
            <p:nvPr/>
          </p:nvSpPr>
          <p:spPr>
            <a:xfrm>
              <a:off x="5340" y="0"/>
              <a:ext cx="669881" cy="794422"/>
            </a:xfrm>
            <a:custGeom>
              <a:avLst/>
              <a:gdLst/>
              <a:ahLst/>
              <a:cxnLst/>
              <a:rect l="l" t="t" r="r" b="b"/>
              <a:pathLst>
                <a:path w="669881" h="794422">
                  <a:moveTo>
                    <a:pt x="660867" y="425271"/>
                  </a:moveTo>
                  <a:lnTo>
                    <a:pt x="486376" y="766362"/>
                  </a:lnTo>
                  <a:cubicBezTo>
                    <a:pt x="477566" y="783586"/>
                    <a:pt x="459850" y="794422"/>
                    <a:pt x="440503" y="794422"/>
                  </a:cubicBezTo>
                  <a:lnTo>
                    <a:pt x="229378" y="794422"/>
                  </a:lnTo>
                  <a:cubicBezTo>
                    <a:pt x="210032" y="794422"/>
                    <a:pt x="192316" y="783586"/>
                    <a:pt x="183505" y="766362"/>
                  </a:cubicBezTo>
                  <a:lnTo>
                    <a:pt x="9015" y="425271"/>
                  </a:lnTo>
                  <a:cubicBezTo>
                    <a:pt x="0" y="407650"/>
                    <a:pt x="0" y="386772"/>
                    <a:pt x="9015" y="369151"/>
                  </a:cubicBezTo>
                  <a:lnTo>
                    <a:pt x="183505" y="28060"/>
                  </a:lnTo>
                  <a:cubicBezTo>
                    <a:pt x="192316" y="10837"/>
                    <a:pt x="210032" y="0"/>
                    <a:pt x="229378" y="0"/>
                  </a:cubicBezTo>
                  <a:lnTo>
                    <a:pt x="440503" y="0"/>
                  </a:lnTo>
                  <a:cubicBezTo>
                    <a:pt x="459850" y="0"/>
                    <a:pt x="477566" y="10837"/>
                    <a:pt x="486376" y="28060"/>
                  </a:cubicBezTo>
                  <a:lnTo>
                    <a:pt x="660867" y="369151"/>
                  </a:lnTo>
                  <a:cubicBezTo>
                    <a:pt x="669882" y="386772"/>
                    <a:pt x="669882" y="407650"/>
                    <a:pt x="660867" y="425271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14300" y="-123825"/>
              <a:ext cx="451962" cy="918247"/>
            </a:xfrm>
            <a:prstGeom prst="rect">
              <a:avLst/>
            </a:prstGeom>
          </p:spPr>
          <p:txBody>
            <a:bodyPr lIns="59834" tIns="59834" rIns="59834" bIns="59834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11" name="Freeform 11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4300" y="-123825"/>
              <a:ext cx="5842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0800000">
            <a:off x="-435741" y="9972675"/>
            <a:ext cx="17403799" cy="2759967"/>
          </a:xfrm>
          <a:custGeom>
            <a:avLst/>
            <a:gdLst/>
            <a:ahLst/>
            <a:cxnLst/>
            <a:rect l="l" t="t" r="r" b="b"/>
            <a:pathLst>
              <a:path w="17403799" h="2759967">
                <a:moveTo>
                  <a:pt x="0" y="0"/>
                </a:moveTo>
                <a:lnTo>
                  <a:pt x="17403799" y="0"/>
                </a:lnTo>
                <a:lnTo>
                  <a:pt x="17403799" y="2759967"/>
                </a:lnTo>
                <a:lnTo>
                  <a:pt x="0" y="27599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265736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765075" y="619125"/>
            <a:ext cx="8372370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KURUMSAL AKRED</a:t>
            </a:r>
            <a:r>
              <a:rPr lang="tr-TR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İ</a:t>
            </a:r>
            <a:r>
              <a:rPr lang="en-US" sz="4500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TASYON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5019675"/>
            <a:ext cx="14392127" cy="329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49"/>
              </a:lnSpc>
            </a:pP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Bu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süreçte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:</a:t>
            </a:r>
          </a:p>
          <a:p>
            <a:pPr marL="539749" lvl="1" indent="-269875" algn="just">
              <a:lnSpc>
                <a:spcPts val="3749"/>
              </a:lnSpc>
              <a:buFont typeface="Arial"/>
              <a:buChar char="•"/>
            </a:pP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Kalite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güvencesi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sistemi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;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stratejik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hedeflerin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uygulanmasını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sağlayan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süreç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ve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mekanizmaları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kapsar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marL="539749" lvl="1" indent="-269875" algn="just">
              <a:lnSpc>
                <a:spcPts val="3749"/>
              </a:lnSpc>
              <a:buFont typeface="Arial"/>
              <a:buChar char="•"/>
            </a:pP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YÖKAK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tarafından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belirlenen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kriterleri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karşılayan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üniversiteler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5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yıl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tam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veya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2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yıl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koşullu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akreditasyon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alabilir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marL="539749" lvl="1" indent="-269875" algn="just">
              <a:lnSpc>
                <a:spcPts val="3749"/>
              </a:lnSpc>
              <a:buFont typeface="Arial"/>
              <a:buChar char="•"/>
            </a:pP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YKS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kılavuzundaki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“YÖKAK”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ifadesi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,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üniversitenin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kurumsal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akreditasyona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sahip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olduğunu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gösterir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  <a:p>
            <a:pPr marL="539749" lvl="1" indent="-269875" algn="just">
              <a:lnSpc>
                <a:spcPts val="3749"/>
              </a:lnSpc>
              <a:buFont typeface="Arial"/>
              <a:buChar char="•"/>
            </a:pP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Program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akreditasyonları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(MÜDEK, STAR, TEPDAD vb.)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ise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bölümlerin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kalitesini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2499" b="1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değerlendirmektedir</a:t>
            </a:r>
            <a:r>
              <a:rPr lang="en-US" sz="2499" b="1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</a:p>
        </p:txBody>
      </p:sp>
      <p:sp>
        <p:nvSpPr>
          <p:cNvPr id="17" name="Freeform 17"/>
          <p:cNvSpPr/>
          <p:nvPr/>
        </p:nvSpPr>
        <p:spPr>
          <a:xfrm>
            <a:off x="14846037" y="0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176500" y="-292020"/>
            <a:ext cx="4035505" cy="818745"/>
            <a:chOff x="0" y="0"/>
            <a:chExt cx="5380674" cy="1091660"/>
          </a:xfrm>
        </p:grpSpPr>
        <p:sp>
          <p:nvSpPr>
            <p:cNvPr id="4" name="Freeform 4"/>
            <p:cNvSpPr/>
            <p:nvPr/>
          </p:nvSpPr>
          <p:spPr>
            <a:xfrm>
              <a:off x="2599374" y="0"/>
              <a:ext cx="2781300" cy="1091660"/>
            </a:xfrm>
            <a:custGeom>
              <a:avLst/>
              <a:gdLst/>
              <a:ahLst/>
              <a:cxnLst/>
              <a:rect l="l" t="t" r="r" b="b"/>
              <a:pathLst>
                <a:path w="2781300" h="1091660">
                  <a:moveTo>
                    <a:pt x="0" y="0"/>
                  </a:moveTo>
                  <a:lnTo>
                    <a:pt x="2781300" y="0"/>
                  </a:lnTo>
                  <a:lnTo>
                    <a:pt x="2781300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2487304" cy="1091660"/>
            </a:xfrm>
            <a:custGeom>
              <a:avLst/>
              <a:gdLst/>
              <a:ahLst/>
              <a:cxnLst/>
              <a:rect l="l" t="t" r="r" b="b"/>
              <a:pathLst>
                <a:path w="2487304" h="1091660">
                  <a:moveTo>
                    <a:pt x="0" y="0"/>
                  </a:moveTo>
                  <a:lnTo>
                    <a:pt x="2487304" y="0"/>
                  </a:lnTo>
                  <a:lnTo>
                    <a:pt x="2487304" y="1091660"/>
                  </a:lnTo>
                  <a:lnTo>
                    <a:pt x="0" y="10916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r="-11819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5970737" y="8578892"/>
            <a:ext cx="4307273" cy="3015761"/>
            <a:chOff x="0" y="0"/>
            <a:chExt cx="505660" cy="354041"/>
          </a:xfrm>
        </p:grpSpPr>
        <p:sp>
          <p:nvSpPr>
            <p:cNvPr id="7" name="Freeform 7"/>
            <p:cNvSpPr/>
            <p:nvPr/>
          </p:nvSpPr>
          <p:spPr>
            <a:xfrm>
              <a:off x="24845" y="0"/>
              <a:ext cx="455970" cy="354041"/>
            </a:xfrm>
            <a:custGeom>
              <a:avLst/>
              <a:gdLst/>
              <a:ahLst/>
              <a:cxnLst/>
              <a:rect l="l" t="t" r="r" b="b"/>
              <a:pathLst>
                <a:path w="455970" h="354041">
                  <a:moveTo>
                    <a:pt x="241264" y="0"/>
                  </a:moveTo>
                  <a:lnTo>
                    <a:pt x="417906" y="0"/>
                  </a:lnTo>
                  <a:cubicBezTo>
                    <a:pt x="430904" y="0"/>
                    <a:pt x="442917" y="6926"/>
                    <a:pt x="449431" y="18174"/>
                  </a:cubicBezTo>
                  <a:cubicBezTo>
                    <a:pt x="455944" y="29422"/>
                    <a:pt x="455970" y="43288"/>
                    <a:pt x="449500" y="54561"/>
                  </a:cubicBezTo>
                  <a:lnTo>
                    <a:pt x="308931" y="299480"/>
                  </a:lnTo>
                  <a:cubicBezTo>
                    <a:pt x="289560" y="333229"/>
                    <a:pt x="253619" y="354041"/>
                    <a:pt x="214706" y="354041"/>
                  </a:cubicBezTo>
                  <a:lnTo>
                    <a:pt x="38064" y="354041"/>
                  </a:lnTo>
                  <a:cubicBezTo>
                    <a:pt x="25066" y="354041"/>
                    <a:pt x="13053" y="347115"/>
                    <a:pt x="6540" y="335867"/>
                  </a:cubicBezTo>
                  <a:cubicBezTo>
                    <a:pt x="27" y="324619"/>
                    <a:pt x="0" y="310753"/>
                    <a:pt x="6470" y="299480"/>
                  </a:cubicBezTo>
                  <a:lnTo>
                    <a:pt x="147040" y="54561"/>
                  </a:lnTo>
                  <a:cubicBezTo>
                    <a:pt x="166410" y="20812"/>
                    <a:pt x="202351" y="0"/>
                    <a:pt x="241264" y="0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01600" y="-123825"/>
              <a:ext cx="302460" cy="477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123825"/>
              <a:ext cx="5842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674864" y="9720423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8" y="0"/>
                </a:lnTo>
                <a:lnTo>
                  <a:pt x="899018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978378" y="1933387"/>
            <a:ext cx="12992359" cy="6695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Kurumsal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akreditasyon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tüm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paydaşların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katkısı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yürütülen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uzun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soluklu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süreçtir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Öğrenci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akademisyenlerin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katılımı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geri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bildirimleri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süreçteki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aktif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rolleri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oldukça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önemlidir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just">
              <a:lnSpc>
                <a:spcPts val="3499"/>
              </a:lnSpc>
            </a:pPr>
            <a:endParaRPr lang="en-US" sz="2499" spc="12" dirty="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3499"/>
              </a:lnSpc>
            </a:pPr>
            <a:endParaRPr lang="en-US" sz="2499" spc="12" dirty="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3499"/>
              </a:lnSpc>
            </a:pPr>
            <a:endParaRPr lang="en-US" sz="2499" spc="12" dirty="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3499"/>
              </a:lnSpc>
            </a:pP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Üniversitemizde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ayrıca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BANÜ-MENTÖR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programı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her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birime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deneyimli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mentörler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atanmış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program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akreditasyon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başvuruları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başlamıştır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Her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birim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PUKÖ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döngüsü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çerçevesinde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süreci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yürütmektedir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just">
              <a:lnSpc>
                <a:spcPts val="3499"/>
              </a:lnSpc>
            </a:pPr>
            <a:endParaRPr lang="en-US" sz="2499" spc="12" dirty="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3499"/>
              </a:lnSpc>
            </a:pPr>
            <a:endParaRPr lang="en-US" sz="2499" spc="12" dirty="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3499"/>
              </a:lnSpc>
            </a:pPr>
            <a:endParaRPr lang="en-US" sz="2499" spc="12" dirty="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>
              <a:lnSpc>
                <a:spcPts val="3499"/>
              </a:lnSpc>
            </a:pPr>
            <a:r>
              <a:rPr lang="tr-TR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Kurumsal ve programlarımızın akreditasyon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süreç</a:t>
            </a:r>
            <a:r>
              <a:rPr lang="tr-TR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lerinde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sizlerden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beklentimiz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kalite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sürecini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sahiplenmeniz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aktif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katkı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sağlamanızdır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Böylece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hem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kurumumuzun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gelişimi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desteklenir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hem de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sizlere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sunulan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akademik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idari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hizmetlerin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niteliği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499" spc="12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artar</a:t>
            </a:r>
            <a:r>
              <a:rPr lang="en-US" sz="2499" spc="12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algn="just">
              <a:lnSpc>
                <a:spcPts val="3499"/>
              </a:lnSpc>
            </a:pPr>
            <a:endParaRPr lang="en-US" sz="2499" spc="12" dirty="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5" name="Group 15"/>
          <p:cNvGrpSpPr/>
          <p:nvPr/>
        </p:nvGrpSpPr>
        <p:grpSpPr>
          <a:xfrm rot="5400000">
            <a:off x="1406488" y="2164946"/>
            <a:ext cx="717175" cy="627528"/>
            <a:chOff x="0" y="0"/>
            <a:chExt cx="812800" cy="711200"/>
          </a:xfrm>
        </p:grpSpPr>
        <p:sp>
          <p:nvSpPr>
            <p:cNvPr id="16" name="Freeform 16"/>
            <p:cNvSpPr/>
            <p:nvPr/>
          </p:nvSpPr>
          <p:spPr>
            <a:xfrm>
              <a:off x="42479" y="62646"/>
              <a:ext cx="727842" cy="648554"/>
            </a:xfrm>
            <a:custGeom>
              <a:avLst/>
              <a:gdLst/>
              <a:ahLst/>
              <a:cxnLst/>
              <a:rect l="l" t="t" r="r" b="b"/>
              <a:pathLst>
                <a:path w="727842" h="648554">
                  <a:moveTo>
                    <a:pt x="417479" y="31081"/>
                  </a:moveTo>
                  <a:lnTo>
                    <a:pt x="716763" y="554827"/>
                  </a:lnTo>
                  <a:cubicBezTo>
                    <a:pt x="727842" y="574216"/>
                    <a:pt x="727763" y="598037"/>
                    <a:pt x="716554" y="617352"/>
                  </a:cubicBezTo>
                  <a:cubicBezTo>
                    <a:pt x="705345" y="636666"/>
                    <a:pt x="684702" y="648554"/>
                    <a:pt x="662371" y="648554"/>
                  </a:cubicBezTo>
                  <a:lnTo>
                    <a:pt x="65471" y="648554"/>
                  </a:lnTo>
                  <a:cubicBezTo>
                    <a:pt x="43140" y="648554"/>
                    <a:pt x="22497" y="636666"/>
                    <a:pt x="11288" y="617352"/>
                  </a:cubicBezTo>
                  <a:cubicBezTo>
                    <a:pt x="79" y="598037"/>
                    <a:pt x="0" y="574216"/>
                    <a:pt x="11079" y="554827"/>
                  </a:cubicBezTo>
                  <a:lnTo>
                    <a:pt x="310363" y="31081"/>
                  </a:lnTo>
                  <a:cubicBezTo>
                    <a:pt x="321345" y="11861"/>
                    <a:pt x="341785" y="0"/>
                    <a:pt x="363921" y="0"/>
                  </a:cubicBezTo>
                  <a:cubicBezTo>
                    <a:pt x="386057" y="0"/>
                    <a:pt x="406497" y="11861"/>
                    <a:pt x="417479" y="31081"/>
                  </a:cubicBezTo>
                  <a:close/>
                </a:path>
              </a:pathLst>
            </a:custGeom>
            <a:solidFill>
              <a:srgbClr val="211C78">
                <a:alpha val="89804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27000" y="20637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 rot="5400000">
            <a:off x="1406488" y="4829736"/>
            <a:ext cx="717175" cy="627528"/>
            <a:chOff x="0" y="0"/>
            <a:chExt cx="812800" cy="711200"/>
          </a:xfrm>
        </p:grpSpPr>
        <p:sp>
          <p:nvSpPr>
            <p:cNvPr id="19" name="Freeform 19"/>
            <p:cNvSpPr/>
            <p:nvPr/>
          </p:nvSpPr>
          <p:spPr>
            <a:xfrm>
              <a:off x="42479" y="62646"/>
              <a:ext cx="727842" cy="648554"/>
            </a:xfrm>
            <a:custGeom>
              <a:avLst/>
              <a:gdLst/>
              <a:ahLst/>
              <a:cxnLst/>
              <a:rect l="l" t="t" r="r" b="b"/>
              <a:pathLst>
                <a:path w="727842" h="648554">
                  <a:moveTo>
                    <a:pt x="417479" y="31081"/>
                  </a:moveTo>
                  <a:lnTo>
                    <a:pt x="716763" y="554827"/>
                  </a:lnTo>
                  <a:cubicBezTo>
                    <a:pt x="727842" y="574216"/>
                    <a:pt x="727763" y="598037"/>
                    <a:pt x="716554" y="617352"/>
                  </a:cubicBezTo>
                  <a:cubicBezTo>
                    <a:pt x="705345" y="636666"/>
                    <a:pt x="684702" y="648554"/>
                    <a:pt x="662371" y="648554"/>
                  </a:cubicBezTo>
                  <a:lnTo>
                    <a:pt x="65471" y="648554"/>
                  </a:lnTo>
                  <a:cubicBezTo>
                    <a:pt x="43140" y="648554"/>
                    <a:pt x="22497" y="636666"/>
                    <a:pt x="11288" y="617352"/>
                  </a:cubicBezTo>
                  <a:cubicBezTo>
                    <a:pt x="79" y="598037"/>
                    <a:pt x="0" y="574216"/>
                    <a:pt x="11079" y="554827"/>
                  </a:cubicBezTo>
                  <a:lnTo>
                    <a:pt x="310363" y="31081"/>
                  </a:lnTo>
                  <a:cubicBezTo>
                    <a:pt x="321345" y="11861"/>
                    <a:pt x="341785" y="0"/>
                    <a:pt x="363921" y="0"/>
                  </a:cubicBezTo>
                  <a:cubicBezTo>
                    <a:pt x="386057" y="0"/>
                    <a:pt x="406497" y="11861"/>
                    <a:pt x="417479" y="31081"/>
                  </a:cubicBezTo>
                  <a:close/>
                </a:path>
              </a:pathLst>
            </a:custGeom>
            <a:solidFill>
              <a:srgbClr val="211C78">
                <a:alpha val="89804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27000" y="20637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 rot="5400000">
            <a:off x="1406488" y="7494526"/>
            <a:ext cx="717175" cy="627528"/>
            <a:chOff x="0" y="0"/>
            <a:chExt cx="812800" cy="711200"/>
          </a:xfrm>
        </p:grpSpPr>
        <p:sp>
          <p:nvSpPr>
            <p:cNvPr id="22" name="Freeform 22"/>
            <p:cNvSpPr/>
            <p:nvPr/>
          </p:nvSpPr>
          <p:spPr>
            <a:xfrm>
              <a:off x="42479" y="62646"/>
              <a:ext cx="727842" cy="648554"/>
            </a:xfrm>
            <a:custGeom>
              <a:avLst/>
              <a:gdLst/>
              <a:ahLst/>
              <a:cxnLst/>
              <a:rect l="l" t="t" r="r" b="b"/>
              <a:pathLst>
                <a:path w="727842" h="648554">
                  <a:moveTo>
                    <a:pt x="417479" y="31081"/>
                  </a:moveTo>
                  <a:lnTo>
                    <a:pt x="716763" y="554827"/>
                  </a:lnTo>
                  <a:cubicBezTo>
                    <a:pt x="727842" y="574216"/>
                    <a:pt x="727763" y="598037"/>
                    <a:pt x="716554" y="617352"/>
                  </a:cubicBezTo>
                  <a:cubicBezTo>
                    <a:pt x="705345" y="636666"/>
                    <a:pt x="684702" y="648554"/>
                    <a:pt x="662371" y="648554"/>
                  </a:cubicBezTo>
                  <a:lnTo>
                    <a:pt x="65471" y="648554"/>
                  </a:lnTo>
                  <a:cubicBezTo>
                    <a:pt x="43140" y="648554"/>
                    <a:pt x="22497" y="636666"/>
                    <a:pt x="11288" y="617352"/>
                  </a:cubicBezTo>
                  <a:cubicBezTo>
                    <a:pt x="79" y="598037"/>
                    <a:pt x="0" y="574216"/>
                    <a:pt x="11079" y="554827"/>
                  </a:cubicBezTo>
                  <a:lnTo>
                    <a:pt x="310363" y="31081"/>
                  </a:lnTo>
                  <a:cubicBezTo>
                    <a:pt x="321345" y="11861"/>
                    <a:pt x="341785" y="0"/>
                    <a:pt x="363921" y="0"/>
                  </a:cubicBezTo>
                  <a:cubicBezTo>
                    <a:pt x="386057" y="0"/>
                    <a:pt x="406497" y="11861"/>
                    <a:pt x="417479" y="31081"/>
                  </a:cubicBezTo>
                  <a:close/>
                </a:path>
              </a:pathLst>
            </a:custGeom>
            <a:solidFill>
              <a:srgbClr val="211C78">
                <a:alpha val="89804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127000" y="206375"/>
              <a:ext cx="5588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4846037" y="0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753254" y="264082"/>
            <a:ext cx="306763" cy="1333471"/>
          </a:xfrm>
          <a:custGeom>
            <a:avLst/>
            <a:gdLst/>
            <a:ahLst/>
            <a:cxnLst/>
            <a:rect l="l" t="t" r="r" b="b"/>
            <a:pathLst>
              <a:path w="306763" h="1333471">
                <a:moveTo>
                  <a:pt x="0" y="0"/>
                </a:moveTo>
                <a:lnTo>
                  <a:pt x="306763" y="0"/>
                </a:lnTo>
                <a:lnTo>
                  <a:pt x="306763" y="1333472"/>
                </a:lnTo>
                <a:lnTo>
                  <a:pt x="0" y="13334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01084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3656" y="4670288"/>
            <a:ext cx="22080944" cy="4969855"/>
            <a:chOff x="0" y="0"/>
            <a:chExt cx="1800779" cy="405309"/>
          </a:xfrm>
        </p:grpSpPr>
        <p:sp>
          <p:nvSpPr>
            <p:cNvPr id="5" name="Freeform 5"/>
            <p:cNvSpPr/>
            <p:nvPr/>
          </p:nvSpPr>
          <p:spPr>
            <a:xfrm>
              <a:off x="3705" y="0"/>
              <a:ext cx="1793369" cy="405309"/>
            </a:xfrm>
            <a:custGeom>
              <a:avLst/>
              <a:gdLst/>
              <a:ahLst/>
              <a:cxnLst/>
              <a:rect l="l" t="t" r="r" b="b"/>
              <a:pathLst>
                <a:path w="1793369" h="405309">
                  <a:moveTo>
                    <a:pt x="1583355" y="0"/>
                  </a:moveTo>
                  <a:lnTo>
                    <a:pt x="6813" y="0"/>
                  </a:lnTo>
                  <a:cubicBezTo>
                    <a:pt x="4562" y="0"/>
                    <a:pt x="2471" y="1166"/>
                    <a:pt x="1288" y="3082"/>
                  </a:cubicBezTo>
                  <a:cubicBezTo>
                    <a:pt x="106" y="4998"/>
                    <a:pt x="0" y="7390"/>
                    <a:pt x="1009" y="9403"/>
                  </a:cubicBezTo>
                  <a:lnTo>
                    <a:pt x="194781" y="395906"/>
                  </a:lnTo>
                  <a:cubicBezTo>
                    <a:pt x="197671" y="401670"/>
                    <a:pt x="203566" y="405309"/>
                    <a:pt x="210013" y="405309"/>
                  </a:cubicBezTo>
                  <a:lnTo>
                    <a:pt x="1786555" y="405309"/>
                  </a:lnTo>
                  <a:cubicBezTo>
                    <a:pt x="1788807" y="405309"/>
                    <a:pt x="1790898" y="404143"/>
                    <a:pt x="1792080" y="402227"/>
                  </a:cubicBezTo>
                  <a:cubicBezTo>
                    <a:pt x="1793263" y="400311"/>
                    <a:pt x="1793369" y="397919"/>
                    <a:pt x="1792360" y="395906"/>
                  </a:cubicBezTo>
                  <a:lnTo>
                    <a:pt x="1598588" y="9403"/>
                  </a:lnTo>
                  <a:cubicBezTo>
                    <a:pt x="1595698" y="3639"/>
                    <a:pt x="1589803" y="0"/>
                    <a:pt x="1583355" y="0"/>
                  </a:cubicBezTo>
                  <a:close/>
                </a:path>
              </a:pathLst>
            </a:custGeom>
            <a:solidFill>
              <a:srgbClr val="809CC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123825"/>
              <a:ext cx="1597579" cy="529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10481927" flipH="1">
            <a:off x="16784572" y="4861938"/>
            <a:ext cx="4338708" cy="4105502"/>
          </a:xfrm>
          <a:custGeom>
            <a:avLst/>
            <a:gdLst/>
            <a:ahLst/>
            <a:cxnLst/>
            <a:rect l="l" t="t" r="r" b="b"/>
            <a:pathLst>
              <a:path w="4338708" h="4105502">
                <a:moveTo>
                  <a:pt x="4338707" y="0"/>
                </a:moveTo>
                <a:lnTo>
                  <a:pt x="0" y="0"/>
                </a:lnTo>
                <a:lnTo>
                  <a:pt x="0" y="4105502"/>
                </a:lnTo>
                <a:lnTo>
                  <a:pt x="4338707" y="4105502"/>
                </a:lnTo>
                <a:lnTo>
                  <a:pt x="4338707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2269885" y="-2139480"/>
            <a:ext cx="3825635" cy="3380905"/>
          </a:xfrm>
          <a:custGeom>
            <a:avLst/>
            <a:gdLst/>
            <a:ahLst/>
            <a:cxnLst/>
            <a:rect l="l" t="t" r="r" b="b"/>
            <a:pathLst>
              <a:path w="3825635" h="3380905">
                <a:moveTo>
                  <a:pt x="0" y="0"/>
                </a:moveTo>
                <a:lnTo>
                  <a:pt x="3825635" y="0"/>
                </a:lnTo>
                <a:lnTo>
                  <a:pt x="3825635" y="3380905"/>
                </a:lnTo>
                <a:lnTo>
                  <a:pt x="0" y="33809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400000">
            <a:off x="-397581" y="9002682"/>
            <a:ext cx="1022473" cy="511236"/>
          </a:xfrm>
          <a:custGeom>
            <a:avLst/>
            <a:gdLst/>
            <a:ahLst/>
            <a:cxnLst/>
            <a:rect l="l" t="t" r="r" b="b"/>
            <a:pathLst>
              <a:path w="1022473" h="511236">
                <a:moveTo>
                  <a:pt x="0" y="0"/>
                </a:moveTo>
                <a:lnTo>
                  <a:pt x="1022473" y="0"/>
                </a:lnTo>
                <a:lnTo>
                  <a:pt x="1022473" y="511236"/>
                </a:lnTo>
                <a:lnTo>
                  <a:pt x="0" y="511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7381258" y="-251724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310956" y="6037616"/>
            <a:ext cx="3422650" cy="250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spc="1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Katılım ve Aidiyet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211C78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Öğrenciler sürece katılarak karar alma mekanizmalarında aktif rol oynar, üniversiteye aidiyetleri artar.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390956" y="6037616"/>
            <a:ext cx="3506087" cy="2149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spc="1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Kaliteli Eğitim Ortamı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211C78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Sürekli iyileştirilen eğitim ve araştırma faaliyetlerinden yararlanma imkânı sunar.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555468" y="6037616"/>
            <a:ext cx="3683685" cy="2149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spc="1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Ulusal ve Uluslararası Tanınırlık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211C78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Diplomaların yurt içinde ve dışında geçerliliği artar, öğrenci hareketliliği kolaylaşır.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41903" y="2657504"/>
            <a:ext cx="16604194" cy="981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50"/>
              </a:lnSpc>
              <a:spcBef>
                <a:spcPct val="0"/>
              </a:spcBef>
            </a:pPr>
            <a:r>
              <a:rPr lang="en-US" sz="25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Kurumsal akreditasyon süreci, öğrencilerimize hem eğitim hayatlarında hem de mezuniyet sonrasında önemli katkılar sağlar. Başlıca kazanımlar şunlardır: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50068" y="290513"/>
            <a:ext cx="14587864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 b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KURUMSAL AKREDİTASYON SÜRECİNİN ÖĞRENCİLERİMİZE SAĞLAYACAĞI KAZANIMLAR</a:t>
            </a:r>
          </a:p>
        </p:txBody>
      </p:sp>
      <p:sp>
        <p:nvSpPr>
          <p:cNvPr id="17" name="Freeform 17"/>
          <p:cNvSpPr/>
          <p:nvPr/>
        </p:nvSpPr>
        <p:spPr>
          <a:xfrm>
            <a:off x="-357067" y="8959043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817742" y="2618863"/>
            <a:ext cx="1773692" cy="1975739"/>
            <a:chOff x="0" y="0"/>
            <a:chExt cx="812800" cy="905388"/>
          </a:xfrm>
        </p:grpSpPr>
        <p:sp>
          <p:nvSpPr>
            <p:cNvPr id="4" name="Freeform 4"/>
            <p:cNvSpPr/>
            <p:nvPr/>
          </p:nvSpPr>
          <p:spPr>
            <a:xfrm>
              <a:off x="41852" y="84755"/>
              <a:ext cx="729097" cy="820633"/>
            </a:xfrm>
            <a:custGeom>
              <a:avLst/>
              <a:gdLst/>
              <a:ahLst/>
              <a:cxnLst/>
              <a:rect l="l" t="t" r="r" b="b"/>
              <a:pathLst>
                <a:path w="729097" h="820633">
                  <a:moveTo>
                    <a:pt x="418171" y="34708"/>
                  </a:moveTo>
                  <a:lnTo>
                    <a:pt x="717325" y="701170"/>
                  </a:lnTo>
                  <a:cubicBezTo>
                    <a:pt x="729096" y="727395"/>
                    <a:pt x="726773" y="757799"/>
                    <a:pt x="711154" y="781931"/>
                  </a:cubicBezTo>
                  <a:cubicBezTo>
                    <a:pt x="695534" y="806063"/>
                    <a:pt x="668748" y="820633"/>
                    <a:pt x="640002" y="820633"/>
                  </a:cubicBezTo>
                  <a:lnTo>
                    <a:pt x="89094" y="820633"/>
                  </a:lnTo>
                  <a:cubicBezTo>
                    <a:pt x="60348" y="820633"/>
                    <a:pt x="33562" y="806063"/>
                    <a:pt x="17942" y="781931"/>
                  </a:cubicBezTo>
                  <a:cubicBezTo>
                    <a:pt x="2323" y="757799"/>
                    <a:pt x="0" y="727395"/>
                    <a:pt x="11771" y="701170"/>
                  </a:cubicBezTo>
                  <a:lnTo>
                    <a:pt x="310925" y="34708"/>
                  </a:lnTo>
                  <a:cubicBezTo>
                    <a:pt x="320405" y="13588"/>
                    <a:pt x="341398" y="0"/>
                    <a:pt x="364548" y="0"/>
                  </a:cubicBezTo>
                  <a:cubicBezTo>
                    <a:pt x="387698" y="0"/>
                    <a:pt x="408691" y="13588"/>
                    <a:pt x="418171" y="34708"/>
                  </a:cubicBezTo>
                  <a:close/>
                </a:path>
              </a:pathLst>
            </a:custGeom>
            <a:solidFill>
              <a:srgbClr val="211C78">
                <a:alpha val="89804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27000" y="296534"/>
              <a:ext cx="558800" cy="544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7794485" y="2781329"/>
            <a:ext cx="306763" cy="1333471"/>
          </a:xfrm>
          <a:custGeom>
            <a:avLst/>
            <a:gdLst/>
            <a:ahLst/>
            <a:cxnLst/>
            <a:rect l="l" t="t" r="r" b="b"/>
            <a:pathLst>
              <a:path w="306763" h="1333471">
                <a:moveTo>
                  <a:pt x="0" y="0"/>
                </a:moveTo>
                <a:lnTo>
                  <a:pt x="306763" y="0"/>
                </a:lnTo>
                <a:lnTo>
                  <a:pt x="306763" y="1333471"/>
                </a:lnTo>
                <a:lnTo>
                  <a:pt x="0" y="13334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01084"/>
            </a:stretch>
          </a:blipFill>
        </p:spPr>
      </p:sp>
      <p:grpSp>
        <p:nvGrpSpPr>
          <p:cNvPr id="7" name="Group 7"/>
          <p:cNvGrpSpPr/>
          <p:nvPr/>
        </p:nvGrpSpPr>
        <p:grpSpPr>
          <a:xfrm rot="-10800000">
            <a:off x="15722224" y="4594602"/>
            <a:ext cx="5310317" cy="5136277"/>
            <a:chOff x="0" y="0"/>
            <a:chExt cx="812800" cy="786161"/>
          </a:xfrm>
        </p:grpSpPr>
        <p:sp>
          <p:nvSpPr>
            <p:cNvPr id="8" name="Freeform 8"/>
            <p:cNvSpPr/>
            <p:nvPr/>
          </p:nvSpPr>
          <p:spPr>
            <a:xfrm>
              <a:off x="15818" y="26626"/>
              <a:ext cx="781165" cy="759535"/>
            </a:xfrm>
            <a:custGeom>
              <a:avLst/>
              <a:gdLst/>
              <a:ahLst/>
              <a:cxnLst/>
              <a:rect l="l" t="t" r="r" b="b"/>
              <a:pathLst>
                <a:path w="781165" h="759535">
                  <a:moveTo>
                    <a:pt x="410667" y="12227"/>
                  </a:moveTo>
                  <a:lnTo>
                    <a:pt x="776897" y="720682"/>
                  </a:lnTo>
                  <a:cubicBezTo>
                    <a:pt x="781164" y="728937"/>
                    <a:pt x="780820" y="738818"/>
                    <a:pt x="775988" y="746755"/>
                  </a:cubicBezTo>
                  <a:cubicBezTo>
                    <a:pt x="771156" y="754691"/>
                    <a:pt x="762537" y="759535"/>
                    <a:pt x="753245" y="759535"/>
                  </a:cubicBezTo>
                  <a:lnTo>
                    <a:pt x="27919" y="759535"/>
                  </a:lnTo>
                  <a:cubicBezTo>
                    <a:pt x="18627" y="759535"/>
                    <a:pt x="10008" y="754691"/>
                    <a:pt x="5176" y="746755"/>
                  </a:cubicBezTo>
                  <a:cubicBezTo>
                    <a:pt x="344" y="738818"/>
                    <a:pt x="0" y="728937"/>
                    <a:pt x="4267" y="720682"/>
                  </a:cubicBezTo>
                  <a:lnTo>
                    <a:pt x="370497" y="12227"/>
                  </a:lnTo>
                  <a:cubicBezTo>
                    <a:pt x="374380" y="4717"/>
                    <a:pt x="382128" y="0"/>
                    <a:pt x="390582" y="0"/>
                  </a:cubicBezTo>
                  <a:cubicBezTo>
                    <a:pt x="399036" y="0"/>
                    <a:pt x="406784" y="4717"/>
                    <a:pt x="410667" y="12227"/>
                  </a:cubicBezTo>
                  <a:close/>
                </a:path>
              </a:pathLst>
            </a:custGeom>
            <a:solidFill>
              <a:srgbClr val="809CCC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27000" y="241178"/>
              <a:ext cx="558800" cy="488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4343609" y="4594602"/>
            <a:ext cx="22080944" cy="4969855"/>
            <a:chOff x="0" y="0"/>
            <a:chExt cx="1800779" cy="405309"/>
          </a:xfrm>
        </p:grpSpPr>
        <p:sp>
          <p:nvSpPr>
            <p:cNvPr id="11" name="Freeform 11"/>
            <p:cNvSpPr/>
            <p:nvPr/>
          </p:nvSpPr>
          <p:spPr>
            <a:xfrm>
              <a:off x="3705" y="0"/>
              <a:ext cx="1793369" cy="405309"/>
            </a:xfrm>
            <a:custGeom>
              <a:avLst/>
              <a:gdLst/>
              <a:ahLst/>
              <a:cxnLst/>
              <a:rect l="l" t="t" r="r" b="b"/>
              <a:pathLst>
                <a:path w="1793369" h="405309">
                  <a:moveTo>
                    <a:pt x="1583355" y="0"/>
                  </a:moveTo>
                  <a:lnTo>
                    <a:pt x="6813" y="0"/>
                  </a:lnTo>
                  <a:cubicBezTo>
                    <a:pt x="4562" y="0"/>
                    <a:pt x="2471" y="1166"/>
                    <a:pt x="1288" y="3082"/>
                  </a:cubicBezTo>
                  <a:cubicBezTo>
                    <a:pt x="106" y="4998"/>
                    <a:pt x="0" y="7390"/>
                    <a:pt x="1009" y="9403"/>
                  </a:cubicBezTo>
                  <a:lnTo>
                    <a:pt x="194781" y="395906"/>
                  </a:lnTo>
                  <a:cubicBezTo>
                    <a:pt x="197671" y="401670"/>
                    <a:pt x="203566" y="405309"/>
                    <a:pt x="210013" y="405309"/>
                  </a:cubicBezTo>
                  <a:lnTo>
                    <a:pt x="1786555" y="405309"/>
                  </a:lnTo>
                  <a:cubicBezTo>
                    <a:pt x="1788807" y="405309"/>
                    <a:pt x="1790898" y="404143"/>
                    <a:pt x="1792080" y="402227"/>
                  </a:cubicBezTo>
                  <a:cubicBezTo>
                    <a:pt x="1793263" y="400311"/>
                    <a:pt x="1793369" y="397919"/>
                    <a:pt x="1792360" y="395906"/>
                  </a:cubicBezTo>
                  <a:lnTo>
                    <a:pt x="1598588" y="9403"/>
                  </a:lnTo>
                  <a:cubicBezTo>
                    <a:pt x="1595698" y="3639"/>
                    <a:pt x="1589803" y="0"/>
                    <a:pt x="1583355" y="0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01600" y="-123825"/>
              <a:ext cx="1597579" cy="529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rot="10481927" flipH="1">
            <a:off x="16784572" y="4861938"/>
            <a:ext cx="4338708" cy="4105502"/>
          </a:xfrm>
          <a:custGeom>
            <a:avLst/>
            <a:gdLst/>
            <a:ahLst/>
            <a:cxnLst/>
            <a:rect l="l" t="t" r="r" b="b"/>
            <a:pathLst>
              <a:path w="4338708" h="4105502">
                <a:moveTo>
                  <a:pt x="4338707" y="0"/>
                </a:moveTo>
                <a:lnTo>
                  <a:pt x="0" y="0"/>
                </a:lnTo>
                <a:lnTo>
                  <a:pt x="0" y="4105502"/>
                </a:lnTo>
                <a:lnTo>
                  <a:pt x="4338707" y="4105502"/>
                </a:lnTo>
                <a:lnTo>
                  <a:pt x="4338707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2269885" y="-2139480"/>
            <a:ext cx="3825635" cy="3380905"/>
          </a:xfrm>
          <a:custGeom>
            <a:avLst/>
            <a:gdLst/>
            <a:ahLst/>
            <a:cxnLst/>
            <a:rect l="l" t="t" r="r" b="b"/>
            <a:pathLst>
              <a:path w="3825635" h="3380905">
                <a:moveTo>
                  <a:pt x="0" y="0"/>
                </a:moveTo>
                <a:lnTo>
                  <a:pt x="3825635" y="0"/>
                </a:lnTo>
                <a:lnTo>
                  <a:pt x="3825635" y="3380905"/>
                </a:lnTo>
                <a:lnTo>
                  <a:pt x="0" y="33809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5400000">
            <a:off x="-397581" y="9002682"/>
            <a:ext cx="1022473" cy="511236"/>
          </a:xfrm>
          <a:custGeom>
            <a:avLst/>
            <a:gdLst/>
            <a:ahLst/>
            <a:cxnLst/>
            <a:rect l="l" t="t" r="r" b="b"/>
            <a:pathLst>
              <a:path w="1022473" h="511236">
                <a:moveTo>
                  <a:pt x="0" y="0"/>
                </a:moveTo>
                <a:lnTo>
                  <a:pt x="1022473" y="0"/>
                </a:lnTo>
                <a:lnTo>
                  <a:pt x="1022473" y="511236"/>
                </a:lnTo>
                <a:lnTo>
                  <a:pt x="0" y="511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7381258" y="-251724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028700" y="6403843"/>
            <a:ext cx="3422650" cy="250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spc="1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Çağdaş Beceriler Kazanımı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Sürece aktif katılan öğrenciler takım çalışması, liderlik, iletişim ve sorumluluk alma gibi beceriler geliştirir.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14846037" y="0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794485" y="2781329"/>
            <a:ext cx="306763" cy="1333471"/>
          </a:xfrm>
          <a:custGeom>
            <a:avLst/>
            <a:gdLst/>
            <a:ahLst/>
            <a:cxnLst/>
            <a:rect l="l" t="t" r="r" b="b"/>
            <a:pathLst>
              <a:path w="306763" h="1333471">
                <a:moveTo>
                  <a:pt x="0" y="0"/>
                </a:moveTo>
                <a:lnTo>
                  <a:pt x="306763" y="0"/>
                </a:lnTo>
                <a:lnTo>
                  <a:pt x="306763" y="1333471"/>
                </a:lnTo>
                <a:lnTo>
                  <a:pt x="0" y="13334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01084"/>
            </a:stretch>
          </a:blipFill>
        </p:spPr>
      </p:sp>
      <p:grpSp>
        <p:nvGrpSpPr>
          <p:cNvPr id="4" name="Group 4"/>
          <p:cNvGrpSpPr/>
          <p:nvPr/>
        </p:nvGrpSpPr>
        <p:grpSpPr>
          <a:xfrm rot="-10800000">
            <a:off x="15722224" y="4594602"/>
            <a:ext cx="5310317" cy="5136277"/>
            <a:chOff x="0" y="0"/>
            <a:chExt cx="812800" cy="786161"/>
          </a:xfrm>
        </p:grpSpPr>
        <p:sp>
          <p:nvSpPr>
            <p:cNvPr id="5" name="Freeform 5"/>
            <p:cNvSpPr/>
            <p:nvPr/>
          </p:nvSpPr>
          <p:spPr>
            <a:xfrm>
              <a:off x="15818" y="26626"/>
              <a:ext cx="781165" cy="759535"/>
            </a:xfrm>
            <a:custGeom>
              <a:avLst/>
              <a:gdLst/>
              <a:ahLst/>
              <a:cxnLst/>
              <a:rect l="l" t="t" r="r" b="b"/>
              <a:pathLst>
                <a:path w="781165" h="759535">
                  <a:moveTo>
                    <a:pt x="410667" y="12227"/>
                  </a:moveTo>
                  <a:lnTo>
                    <a:pt x="776897" y="720682"/>
                  </a:lnTo>
                  <a:cubicBezTo>
                    <a:pt x="781164" y="728937"/>
                    <a:pt x="780820" y="738818"/>
                    <a:pt x="775988" y="746755"/>
                  </a:cubicBezTo>
                  <a:cubicBezTo>
                    <a:pt x="771156" y="754691"/>
                    <a:pt x="762537" y="759535"/>
                    <a:pt x="753245" y="759535"/>
                  </a:cubicBezTo>
                  <a:lnTo>
                    <a:pt x="27919" y="759535"/>
                  </a:lnTo>
                  <a:cubicBezTo>
                    <a:pt x="18627" y="759535"/>
                    <a:pt x="10008" y="754691"/>
                    <a:pt x="5176" y="746755"/>
                  </a:cubicBezTo>
                  <a:cubicBezTo>
                    <a:pt x="344" y="738818"/>
                    <a:pt x="0" y="728937"/>
                    <a:pt x="4267" y="720682"/>
                  </a:cubicBezTo>
                  <a:lnTo>
                    <a:pt x="370497" y="12227"/>
                  </a:lnTo>
                  <a:cubicBezTo>
                    <a:pt x="374380" y="4717"/>
                    <a:pt x="382128" y="0"/>
                    <a:pt x="390582" y="0"/>
                  </a:cubicBezTo>
                  <a:cubicBezTo>
                    <a:pt x="399036" y="0"/>
                    <a:pt x="406784" y="4717"/>
                    <a:pt x="410667" y="12227"/>
                  </a:cubicBezTo>
                  <a:close/>
                </a:path>
              </a:pathLst>
            </a:custGeom>
            <a:solidFill>
              <a:srgbClr val="809CC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27000" y="241178"/>
              <a:ext cx="558800" cy="488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4343609" y="4594602"/>
            <a:ext cx="22080944" cy="4969855"/>
            <a:chOff x="0" y="0"/>
            <a:chExt cx="1800779" cy="405309"/>
          </a:xfrm>
        </p:grpSpPr>
        <p:sp>
          <p:nvSpPr>
            <p:cNvPr id="8" name="Freeform 8"/>
            <p:cNvSpPr/>
            <p:nvPr/>
          </p:nvSpPr>
          <p:spPr>
            <a:xfrm>
              <a:off x="3705" y="0"/>
              <a:ext cx="1793369" cy="405309"/>
            </a:xfrm>
            <a:custGeom>
              <a:avLst/>
              <a:gdLst/>
              <a:ahLst/>
              <a:cxnLst/>
              <a:rect l="l" t="t" r="r" b="b"/>
              <a:pathLst>
                <a:path w="1793369" h="405309">
                  <a:moveTo>
                    <a:pt x="1583355" y="0"/>
                  </a:moveTo>
                  <a:lnTo>
                    <a:pt x="6813" y="0"/>
                  </a:lnTo>
                  <a:cubicBezTo>
                    <a:pt x="4562" y="0"/>
                    <a:pt x="2471" y="1166"/>
                    <a:pt x="1288" y="3082"/>
                  </a:cubicBezTo>
                  <a:cubicBezTo>
                    <a:pt x="106" y="4998"/>
                    <a:pt x="0" y="7390"/>
                    <a:pt x="1009" y="9403"/>
                  </a:cubicBezTo>
                  <a:lnTo>
                    <a:pt x="194781" y="395906"/>
                  </a:lnTo>
                  <a:cubicBezTo>
                    <a:pt x="197671" y="401670"/>
                    <a:pt x="203566" y="405309"/>
                    <a:pt x="210013" y="405309"/>
                  </a:cubicBezTo>
                  <a:lnTo>
                    <a:pt x="1786555" y="405309"/>
                  </a:lnTo>
                  <a:cubicBezTo>
                    <a:pt x="1788807" y="405309"/>
                    <a:pt x="1790898" y="404143"/>
                    <a:pt x="1792080" y="402227"/>
                  </a:cubicBezTo>
                  <a:cubicBezTo>
                    <a:pt x="1793263" y="400311"/>
                    <a:pt x="1793369" y="397919"/>
                    <a:pt x="1792360" y="395906"/>
                  </a:cubicBezTo>
                  <a:lnTo>
                    <a:pt x="1598588" y="9403"/>
                  </a:lnTo>
                  <a:cubicBezTo>
                    <a:pt x="1595698" y="3639"/>
                    <a:pt x="1589803" y="0"/>
                    <a:pt x="1583355" y="0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123825"/>
              <a:ext cx="1597579" cy="529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10481927" flipH="1">
            <a:off x="16784572" y="4861938"/>
            <a:ext cx="4338708" cy="4105502"/>
          </a:xfrm>
          <a:custGeom>
            <a:avLst/>
            <a:gdLst/>
            <a:ahLst/>
            <a:cxnLst/>
            <a:rect l="l" t="t" r="r" b="b"/>
            <a:pathLst>
              <a:path w="4338708" h="4105502">
                <a:moveTo>
                  <a:pt x="4338707" y="0"/>
                </a:moveTo>
                <a:lnTo>
                  <a:pt x="0" y="0"/>
                </a:lnTo>
                <a:lnTo>
                  <a:pt x="0" y="4105502"/>
                </a:lnTo>
                <a:lnTo>
                  <a:pt x="4338707" y="4105502"/>
                </a:lnTo>
                <a:lnTo>
                  <a:pt x="4338707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2269885" y="-2139480"/>
            <a:ext cx="3825635" cy="3380905"/>
          </a:xfrm>
          <a:custGeom>
            <a:avLst/>
            <a:gdLst/>
            <a:ahLst/>
            <a:cxnLst/>
            <a:rect l="l" t="t" r="r" b="b"/>
            <a:pathLst>
              <a:path w="3825635" h="3380905">
                <a:moveTo>
                  <a:pt x="0" y="0"/>
                </a:moveTo>
                <a:lnTo>
                  <a:pt x="3825635" y="0"/>
                </a:lnTo>
                <a:lnTo>
                  <a:pt x="3825635" y="3380905"/>
                </a:lnTo>
                <a:lnTo>
                  <a:pt x="0" y="33809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400000">
            <a:off x="-397581" y="9002682"/>
            <a:ext cx="1022473" cy="511236"/>
          </a:xfrm>
          <a:custGeom>
            <a:avLst/>
            <a:gdLst/>
            <a:ahLst/>
            <a:cxnLst/>
            <a:rect l="l" t="t" r="r" b="b"/>
            <a:pathLst>
              <a:path w="1022473" h="511236">
                <a:moveTo>
                  <a:pt x="0" y="0"/>
                </a:moveTo>
                <a:lnTo>
                  <a:pt x="1022473" y="0"/>
                </a:lnTo>
                <a:lnTo>
                  <a:pt x="1022473" y="511236"/>
                </a:lnTo>
                <a:lnTo>
                  <a:pt x="0" y="511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381258" y="-251724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6403843"/>
            <a:ext cx="3422650" cy="250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spc="1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Çağdaş Beceriler Kazanımı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Sürece aktif katılan öğrenciler takım çalışması, liderlik, iletişim ve sorumluluk alma gibi beceriler geliştirir.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115948" y="6403843"/>
            <a:ext cx="3506087" cy="250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İ</a:t>
            </a:r>
            <a:r>
              <a:rPr lang="en-US" sz="2000" b="1" spc="1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stihdamda Avantaj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Akredite programlardan mezun olan öğrenciler, işveren gözünde daha tercih edilir hale gelir.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7" name="Group 17"/>
          <p:cNvGrpSpPr/>
          <p:nvPr/>
        </p:nvGrpSpPr>
        <p:grpSpPr>
          <a:xfrm rot="-10800000">
            <a:off x="6260231" y="2618863"/>
            <a:ext cx="1773692" cy="1975739"/>
            <a:chOff x="0" y="0"/>
            <a:chExt cx="812800" cy="905388"/>
          </a:xfrm>
        </p:grpSpPr>
        <p:sp>
          <p:nvSpPr>
            <p:cNvPr id="18" name="Freeform 18"/>
            <p:cNvSpPr/>
            <p:nvPr/>
          </p:nvSpPr>
          <p:spPr>
            <a:xfrm>
              <a:off x="41852" y="84755"/>
              <a:ext cx="729097" cy="820633"/>
            </a:xfrm>
            <a:custGeom>
              <a:avLst/>
              <a:gdLst/>
              <a:ahLst/>
              <a:cxnLst/>
              <a:rect l="l" t="t" r="r" b="b"/>
              <a:pathLst>
                <a:path w="729097" h="820633">
                  <a:moveTo>
                    <a:pt x="418171" y="34708"/>
                  </a:moveTo>
                  <a:lnTo>
                    <a:pt x="717325" y="701170"/>
                  </a:lnTo>
                  <a:cubicBezTo>
                    <a:pt x="729096" y="727395"/>
                    <a:pt x="726773" y="757799"/>
                    <a:pt x="711154" y="781931"/>
                  </a:cubicBezTo>
                  <a:cubicBezTo>
                    <a:pt x="695534" y="806063"/>
                    <a:pt x="668748" y="820633"/>
                    <a:pt x="640002" y="820633"/>
                  </a:cubicBezTo>
                  <a:lnTo>
                    <a:pt x="89094" y="820633"/>
                  </a:lnTo>
                  <a:cubicBezTo>
                    <a:pt x="60348" y="820633"/>
                    <a:pt x="33562" y="806063"/>
                    <a:pt x="17942" y="781931"/>
                  </a:cubicBezTo>
                  <a:cubicBezTo>
                    <a:pt x="2323" y="757799"/>
                    <a:pt x="0" y="727395"/>
                    <a:pt x="11771" y="701170"/>
                  </a:cubicBezTo>
                  <a:lnTo>
                    <a:pt x="310925" y="34708"/>
                  </a:lnTo>
                  <a:cubicBezTo>
                    <a:pt x="320405" y="13588"/>
                    <a:pt x="341398" y="0"/>
                    <a:pt x="364548" y="0"/>
                  </a:cubicBezTo>
                  <a:cubicBezTo>
                    <a:pt x="387698" y="0"/>
                    <a:pt x="408691" y="13588"/>
                    <a:pt x="418171" y="34708"/>
                  </a:cubicBezTo>
                  <a:close/>
                </a:path>
              </a:pathLst>
            </a:custGeom>
            <a:solidFill>
              <a:srgbClr val="211C78">
                <a:alpha val="89804"/>
              </a:srgbClr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27000" y="296534"/>
              <a:ext cx="558800" cy="544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4846037" y="0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794485" y="2781329"/>
            <a:ext cx="306763" cy="1333471"/>
          </a:xfrm>
          <a:custGeom>
            <a:avLst/>
            <a:gdLst/>
            <a:ahLst/>
            <a:cxnLst/>
            <a:rect l="l" t="t" r="r" b="b"/>
            <a:pathLst>
              <a:path w="306763" h="1333471">
                <a:moveTo>
                  <a:pt x="0" y="0"/>
                </a:moveTo>
                <a:lnTo>
                  <a:pt x="306763" y="0"/>
                </a:lnTo>
                <a:lnTo>
                  <a:pt x="306763" y="1333471"/>
                </a:lnTo>
                <a:lnTo>
                  <a:pt x="0" y="133347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401084"/>
            </a:stretch>
          </a:blipFill>
        </p:spPr>
      </p:sp>
      <p:grpSp>
        <p:nvGrpSpPr>
          <p:cNvPr id="4" name="Group 4"/>
          <p:cNvGrpSpPr/>
          <p:nvPr/>
        </p:nvGrpSpPr>
        <p:grpSpPr>
          <a:xfrm rot="-10800000">
            <a:off x="15722224" y="4594602"/>
            <a:ext cx="5310317" cy="5136277"/>
            <a:chOff x="0" y="0"/>
            <a:chExt cx="812800" cy="786161"/>
          </a:xfrm>
        </p:grpSpPr>
        <p:sp>
          <p:nvSpPr>
            <p:cNvPr id="5" name="Freeform 5"/>
            <p:cNvSpPr/>
            <p:nvPr/>
          </p:nvSpPr>
          <p:spPr>
            <a:xfrm>
              <a:off x="15818" y="26626"/>
              <a:ext cx="781165" cy="759535"/>
            </a:xfrm>
            <a:custGeom>
              <a:avLst/>
              <a:gdLst/>
              <a:ahLst/>
              <a:cxnLst/>
              <a:rect l="l" t="t" r="r" b="b"/>
              <a:pathLst>
                <a:path w="781165" h="759535">
                  <a:moveTo>
                    <a:pt x="410667" y="12227"/>
                  </a:moveTo>
                  <a:lnTo>
                    <a:pt x="776897" y="720682"/>
                  </a:lnTo>
                  <a:cubicBezTo>
                    <a:pt x="781164" y="728937"/>
                    <a:pt x="780820" y="738818"/>
                    <a:pt x="775988" y="746755"/>
                  </a:cubicBezTo>
                  <a:cubicBezTo>
                    <a:pt x="771156" y="754691"/>
                    <a:pt x="762537" y="759535"/>
                    <a:pt x="753245" y="759535"/>
                  </a:cubicBezTo>
                  <a:lnTo>
                    <a:pt x="27919" y="759535"/>
                  </a:lnTo>
                  <a:cubicBezTo>
                    <a:pt x="18627" y="759535"/>
                    <a:pt x="10008" y="754691"/>
                    <a:pt x="5176" y="746755"/>
                  </a:cubicBezTo>
                  <a:cubicBezTo>
                    <a:pt x="344" y="738818"/>
                    <a:pt x="0" y="728937"/>
                    <a:pt x="4267" y="720682"/>
                  </a:cubicBezTo>
                  <a:lnTo>
                    <a:pt x="370497" y="12227"/>
                  </a:lnTo>
                  <a:cubicBezTo>
                    <a:pt x="374380" y="4717"/>
                    <a:pt x="382128" y="0"/>
                    <a:pt x="390582" y="0"/>
                  </a:cubicBezTo>
                  <a:cubicBezTo>
                    <a:pt x="399036" y="0"/>
                    <a:pt x="406784" y="4717"/>
                    <a:pt x="410667" y="12227"/>
                  </a:cubicBezTo>
                  <a:close/>
                </a:path>
              </a:pathLst>
            </a:custGeom>
            <a:solidFill>
              <a:srgbClr val="809CCC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27000" y="241178"/>
              <a:ext cx="558800" cy="4888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4286459" y="4594602"/>
            <a:ext cx="22080944" cy="4969855"/>
            <a:chOff x="0" y="0"/>
            <a:chExt cx="1800779" cy="405309"/>
          </a:xfrm>
        </p:grpSpPr>
        <p:sp>
          <p:nvSpPr>
            <p:cNvPr id="8" name="Freeform 8"/>
            <p:cNvSpPr/>
            <p:nvPr/>
          </p:nvSpPr>
          <p:spPr>
            <a:xfrm>
              <a:off x="3705" y="0"/>
              <a:ext cx="1793369" cy="405309"/>
            </a:xfrm>
            <a:custGeom>
              <a:avLst/>
              <a:gdLst/>
              <a:ahLst/>
              <a:cxnLst/>
              <a:rect l="l" t="t" r="r" b="b"/>
              <a:pathLst>
                <a:path w="1793369" h="405309">
                  <a:moveTo>
                    <a:pt x="1583355" y="0"/>
                  </a:moveTo>
                  <a:lnTo>
                    <a:pt x="6813" y="0"/>
                  </a:lnTo>
                  <a:cubicBezTo>
                    <a:pt x="4562" y="0"/>
                    <a:pt x="2471" y="1166"/>
                    <a:pt x="1288" y="3082"/>
                  </a:cubicBezTo>
                  <a:cubicBezTo>
                    <a:pt x="106" y="4998"/>
                    <a:pt x="0" y="7390"/>
                    <a:pt x="1009" y="9403"/>
                  </a:cubicBezTo>
                  <a:lnTo>
                    <a:pt x="194781" y="395906"/>
                  </a:lnTo>
                  <a:cubicBezTo>
                    <a:pt x="197671" y="401670"/>
                    <a:pt x="203566" y="405309"/>
                    <a:pt x="210013" y="405309"/>
                  </a:cubicBezTo>
                  <a:lnTo>
                    <a:pt x="1786555" y="405309"/>
                  </a:lnTo>
                  <a:cubicBezTo>
                    <a:pt x="1788807" y="405309"/>
                    <a:pt x="1790898" y="404143"/>
                    <a:pt x="1792080" y="402227"/>
                  </a:cubicBezTo>
                  <a:cubicBezTo>
                    <a:pt x="1793263" y="400311"/>
                    <a:pt x="1793369" y="397919"/>
                    <a:pt x="1792360" y="395906"/>
                  </a:cubicBezTo>
                  <a:lnTo>
                    <a:pt x="1598588" y="9403"/>
                  </a:lnTo>
                  <a:cubicBezTo>
                    <a:pt x="1595698" y="3639"/>
                    <a:pt x="1589803" y="0"/>
                    <a:pt x="1583355" y="0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01600" y="-123825"/>
              <a:ext cx="1597579" cy="529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10481927" flipH="1">
            <a:off x="16784572" y="4861938"/>
            <a:ext cx="4338708" cy="4105502"/>
          </a:xfrm>
          <a:custGeom>
            <a:avLst/>
            <a:gdLst/>
            <a:ahLst/>
            <a:cxnLst/>
            <a:rect l="l" t="t" r="r" b="b"/>
            <a:pathLst>
              <a:path w="4338708" h="4105502">
                <a:moveTo>
                  <a:pt x="4338707" y="0"/>
                </a:moveTo>
                <a:lnTo>
                  <a:pt x="0" y="0"/>
                </a:lnTo>
                <a:lnTo>
                  <a:pt x="0" y="4105502"/>
                </a:lnTo>
                <a:lnTo>
                  <a:pt x="4338707" y="4105502"/>
                </a:lnTo>
                <a:lnTo>
                  <a:pt x="4338707" y="0"/>
                </a:lnTo>
                <a:close/>
              </a:path>
            </a:pathLst>
          </a:custGeom>
          <a:blipFill>
            <a:blip r:embed="rId5">
              <a:alphaModFix amt="5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2269885" y="-2139480"/>
            <a:ext cx="3825635" cy="3380905"/>
          </a:xfrm>
          <a:custGeom>
            <a:avLst/>
            <a:gdLst/>
            <a:ahLst/>
            <a:cxnLst/>
            <a:rect l="l" t="t" r="r" b="b"/>
            <a:pathLst>
              <a:path w="3825635" h="3380905">
                <a:moveTo>
                  <a:pt x="0" y="0"/>
                </a:moveTo>
                <a:lnTo>
                  <a:pt x="3825635" y="0"/>
                </a:lnTo>
                <a:lnTo>
                  <a:pt x="3825635" y="3380905"/>
                </a:lnTo>
                <a:lnTo>
                  <a:pt x="0" y="33809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5400000">
            <a:off x="-397581" y="9002682"/>
            <a:ext cx="1022473" cy="511236"/>
          </a:xfrm>
          <a:custGeom>
            <a:avLst/>
            <a:gdLst/>
            <a:ahLst/>
            <a:cxnLst/>
            <a:rect l="l" t="t" r="r" b="b"/>
            <a:pathLst>
              <a:path w="1022473" h="511236">
                <a:moveTo>
                  <a:pt x="0" y="0"/>
                </a:moveTo>
                <a:lnTo>
                  <a:pt x="1022473" y="0"/>
                </a:lnTo>
                <a:lnTo>
                  <a:pt x="1022473" y="511236"/>
                </a:lnTo>
                <a:lnTo>
                  <a:pt x="0" y="5112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381258" y="-2517246"/>
            <a:ext cx="1992249" cy="4114800"/>
          </a:xfrm>
          <a:custGeom>
            <a:avLst/>
            <a:gdLst/>
            <a:ahLst/>
            <a:cxnLst/>
            <a:rect l="l" t="t" r="r" b="b"/>
            <a:pathLst>
              <a:path w="1992249" h="4114800">
                <a:moveTo>
                  <a:pt x="0" y="0"/>
                </a:moveTo>
                <a:lnTo>
                  <a:pt x="1992249" y="0"/>
                </a:lnTo>
                <a:lnTo>
                  <a:pt x="19922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0" y="6403843"/>
            <a:ext cx="3422650" cy="250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spc="1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Çağdaş Beceriler Kazanımı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Sürece aktif katılan öğrenciler takım çalışması, liderlik, iletişim ve sorumluluk alma gibi beceriler geliştirir.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115948" y="6403843"/>
            <a:ext cx="3506087" cy="250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İ</a:t>
            </a:r>
            <a:r>
              <a:rPr lang="en-US" sz="2000" b="1" spc="1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stihdamda Avantaj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Akredite programlardan mezun olan öğrenciler, işveren gözünde daha tercih edilir hale gelir.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288910" y="6403843"/>
            <a:ext cx="3471254" cy="2501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 spc="1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Toplumsal ve Sektörel Güvence</a:t>
            </a:r>
          </a:p>
          <a:p>
            <a:pPr algn="l">
              <a:lnSpc>
                <a:spcPts val="2800"/>
              </a:lnSpc>
            </a:pPr>
            <a:endParaRPr lang="en-US" sz="2000" b="1" spc="10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l">
              <a:lnSpc>
                <a:spcPts val="2800"/>
              </a:lnSpc>
            </a:pPr>
            <a:r>
              <a:rPr lang="en-US" sz="2000" spc="1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Mezunların sahip olduğu yeterlilikler güvence altına alınır, iş gücü piyasasında fark yaratır.</a:t>
            </a:r>
          </a:p>
          <a:p>
            <a:pPr algn="l">
              <a:lnSpc>
                <a:spcPts val="2800"/>
              </a:lnSpc>
            </a:pPr>
            <a:endParaRPr lang="en-US" sz="2000" spc="1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8" name="Group 18"/>
          <p:cNvGrpSpPr/>
          <p:nvPr/>
        </p:nvGrpSpPr>
        <p:grpSpPr>
          <a:xfrm rot="-10800000">
            <a:off x="11743951" y="2618863"/>
            <a:ext cx="1773692" cy="1975739"/>
            <a:chOff x="0" y="0"/>
            <a:chExt cx="812800" cy="905388"/>
          </a:xfrm>
        </p:grpSpPr>
        <p:sp>
          <p:nvSpPr>
            <p:cNvPr id="19" name="Freeform 19"/>
            <p:cNvSpPr/>
            <p:nvPr/>
          </p:nvSpPr>
          <p:spPr>
            <a:xfrm>
              <a:off x="41852" y="84755"/>
              <a:ext cx="729097" cy="820633"/>
            </a:xfrm>
            <a:custGeom>
              <a:avLst/>
              <a:gdLst/>
              <a:ahLst/>
              <a:cxnLst/>
              <a:rect l="l" t="t" r="r" b="b"/>
              <a:pathLst>
                <a:path w="729097" h="820633">
                  <a:moveTo>
                    <a:pt x="418171" y="34708"/>
                  </a:moveTo>
                  <a:lnTo>
                    <a:pt x="717325" y="701170"/>
                  </a:lnTo>
                  <a:cubicBezTo>
                    <a:pt x="729096" y="727395"/>
                    <a:pt x="726773" y="757799"/>
                    <a:pt x="711154" y="781931"/>
                  </a:cubicBezTo>
                  <a:cubicBezTo>
                    <a:pt x="695534" y="806063"/>
                    <a:pt x="668748" y="820633"/>
                    <a:pt x="640002" y="820633"/>
                  </a:cubicBezTo>
                  <a:lnTo>
                    <a:pt x="89094" y="820633"/>
                  </a:lnTo>
                  <a:cubicBezTo>
                    <a:pt x="60348" y="820633"/>
                    <a:pt x="33562" y="806063"/>
                    <a:pt x="17942" y="781931"/>
                  </a:cubicBezTo>
                  <a:cubicBezTo>
                    <a:pt x="2323" y="757799"/>
                    <a:pt x="0" y="727395"/>
                    <a:pt x="11771" y="701170"/>
                  </a:cubicBezTo>
                  <a:lnTo>
                    <a:pt x="310925" y="34708"/>
                  </a:lnTo>
                  <a:cubicBezTo>
                    <a:pt x="320405" y="13588"/>
                    <a:pt x="341398" y="0"/>
                    <a:pt x="364548" y="0"/>
                  </a:cubicBezTo>
                  <a:cubicBezTo>
                    <a:pt x="387698" y="0"/>
                    <a:pt x="408691" y="13588"/>
                    <a:pt x="418171" y="34708"/>
                  </a:cubicBezTo>
                  <a:close/>
                </a:path>
              </a:pathLst>
            </a:custGeom>
            <a:solidFill>
              <a:srgbClr val="211C78">
                <a:alpha val="89804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27000" y="296534"/>
              <a:ext cx="558800" cy="544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14846037" y="0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51209" y="10009713"/>
            <a:ext cx="7315200" cy="707451"/>
          </a:xfrm>
          <a:custGeom>
            <a:avLst/>
            <a:gdLst/>
            <a:ahLst/>
            <a:cxnLst/>
            <a:rect l="l" t="t" r="r" b="b"/>
            <a:pathLst>
              <a:path w="7315200" h="707451">
                <a:moveTo>
                  <a:pt x="0" y="0"/>
                </a:moveTo>
                <a:lnTo>
                  <a:pt x="7315200" y="0"/>
                </a:lnTo>
                <a:lnTo>
                  <a:pt x="7315200" y="707451"/>
                </a:lnTo>
                <a:lnTo>
                  <a:pt x="0" y="7074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419596"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7259300" y="7096804"/>
            <a:ext cx="2057400" cy="807530"/>
          </a:xfrm>
          <a:custGeom>
            <a:avLst/>
            <a:gdLst/>
            <a:ahLst/>
            <a:cxnLst/>
            <a:rect l="l" t="t" r="r" b="b"/>
            <a:pathLst>
              <a:path w="2057400" h="807530">
                <a:moveTo>
                  <a:pt x="0" y="0"/>
                </a:moveTo>
                <a:lnTo>
                  <a:pt x="2057400" y="0"/>
                </a:lnTo>
                <a:lnTo>
                  <a:pt x="2057400" y="807530"/>
                </a:lnTo>
                <a:lnTo>
                  <a:pt x="0" y="8075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7105293" y="3903282"/>
            <a:ext cx="7107908" cy="6530391"/>
          </a:xfrm>
          <a:custGeom>
            <a:avLst/>
            <a:gdLst/>
            <a:ahLst/>
            <a:cxnLst/>
            <a:rect l="l" t="t" r="r" b="b"/>
            <a:pathLst>
              <a:path w="7107908" h="6530391">
                <a:moveTo>
                  <a:pt x="0" y="0"/>
                </a:moveTo>
                <a:lnTo>
                  <a:pt x="7107908" y="0"/>
                </a:lnTo>
                <a:lnTo>
                  <a:pt x="7107908" y="6530391"/>
                </a:lnTo>
                <a:lnTo>
                  <a:pt x="0" y="653039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6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TextBox 6"/>
          <p:cNvSpPr txBox="1"/>
          <p:nvPr/>
        </p:nvSpPr>
        <p:spPr>
          <a:xfrm>
            <a:off x="972973" y="1427134"/>
            <a:ext cx="16286327" cy="884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43"/>
              </a:lnSpc>
              <a:spcBef>
                <a:spcPct val="0"/>
              </a:spcBef>
            </a:pPr>
            <a:r>
              <a:rPr lang="en-US" sz="2295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Kurumsal akreditasyonun başarısı, öğrencilerimizin kalite kültürünü benimsemesi ve bu sürece aktif katılım göstermesiyle mümkündür. Bu kapsamda öğrencilerimizden beklenenler:</a:t>
            </a:r>
          </a:p>
        </p:txBody>
      </p:sp>
      <p:sp>
        <p:nvSpPr>
          <p:cNvPr id="7" name="Freeform 7"/>
          <p:cNvSpPr/>
          <p:nvPr/>
        </p:nvSpPr>
        <p:spPr>
          <a:xfrm>
            <a:off x="-542147" y="2647129"/>
            <a:ext cx="17938268" cy="6928656"/>
          </a:xfrm>
          <a:custGeom>
            <a:avLst/>
            <a:gdLst/>
            <a:ahLst/>
            <a:cxnLst/>
            <a:rect l="l" t="t" r="r" b="b"/>
            <a:pathLst>
              <a:path w="17938268" h="6928656">
                <a:moveTo>
                  <a:pt x="0" y="0"/>
                </a:moveTo>
                <a:lnTo>
                  <a:pt x="17938268" y="0"/>
                </a:lnTo>
                <a:lnTo>
                  <a:pt x="17938268" y="6928656"/>
                </a:lnTo>
                <a:lnTo>
                  <a:pt x="0" y="69286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792799" y="2696228"/>
            <a:ext cx="3626593" cy="1506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9"/>
              </a:lnSpc>
            </a:pPr>
            <a:r>
              <a:rPr lang="en-US" sz="1671" b="1" spc="8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Öğrenci Görüşme Saatlerini Bilmek</a:t>
            </a:r>
          </a:p>
          <a:p>
            <a:pPr algn="ctr">
              <a:lnSpc>
                <a:spcPts val="2339"/>
              </a:lnSpc>
            </a:pPr>
            <a:endParaRPr lang="en-US" sz="1671" b="1" spc="8">
              <a:solidFill>
                <a:srgbClr val="211C78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339"/>
              </a:lnSpc>
            </a:pPr>
            <a:r>
              <a:rPr lang="en-US" sz="1671" spc="8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Danışman öğretim üyeleriyle iletişimde “Öğrenci Görüşme Saatlerinin” farkında olunması gerekmektedir.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120526" y="7968236"/>
            <a:ext cx="3510060" cy="2209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3"/>
              </a:lnSpc>
            </a:pPr>
            <a:r>
              <a:rPr lang="en-US" sz="1774" b="1" spc="8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Sorunların İletilmesi</a:t>
            </a:r>
          </a:p>
          <a:p>
            <a:pPr algn="ctr">
              <a:lnSpc>
                <a:spcPts val="2483"/>
              </a:lnSpc>
            </a:pPr>
            <a:endParaRPr lang="en-US" sz="1774" b="1" spc="8">
              <a:solidFill>
                <a:srgbClr val="211C78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483"/>
              </a:lnSpc>
            </a:pPr>
            <a:r>
              <a:rPr lang="en-US" sz="1774" spc="8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Karşılaşılan eğitim-öğretim sorunlarının danışman hocalar, öğrenci temsilcileri veya kurumsal iletişim yollarıyla akademik birimlere bildirilmesi önemlidir.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54757" y="7101803"/>
            <a:ext cx="2876083" cy="2629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1851" b="1" spc="9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Anketlerin Doldurulması</a:t>
            </a:r>
          </a:p>
          <a:p>
            <a:pPr algn="ctr">
              <a:lnSpc>
                <a:spcPts val="2592"/>
              </a:lnSpc>
            </a:pPr>
            <a:endParaRPr lang="en-US" sz="1851" b="1" spc="9">
              <a:solidFill>
                <a:srgbClr val="211C78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592"/>
              </a:lnSpc>
            </a:pPr>
            <a:r>
              <a:rPr lang="en-US" sz="1851" spc="9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Öğrenci memnuniyet anketlerinin eksiksiz doldurulması, kalite iyileştirme faaliyetleri için kritik öneme sahiptir.</a:t>
            </a:r>
          </a:p>
          <a:p>
            <a:pPr algn="ctr">
              <a:lnSpc>
                <a:spcPts val="2592"/>
              </a:lnSpc>
            </a:pPr>
            <a:endParaRPr lang="en-US" sz="1851" spc="9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383217" y="5731263"/>
            <a:ext cx="2876083" cy="2303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1851" b="1" spc="9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Bologna Bilgi Paketi Takibi</a:t>
            </a:r>
          </a:p>
          <a:p>
            <a:pPr algn="ctr">
              <a:lnSpc>
                <a:spcPts val="2592"/>
              </a:lnSpc>
            </a:pPr>
            <a:endParaRPr lang="en-US" sz="1851" b="1" spc="9">
              <a:solidFill>
                <a:srgbClr val="211C78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592"/>
              </a:lnSpc>
            </a:pPr>
            <a:r>
              <a:rPr lang="en-US" sz="1851" spc="9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Haftalık ders içerikleri ve öğrenme çıktıları hakkında bilgi sahibi olunması beklenmektedir.</a:t>
            </a:r>
          </a:p>
          <a:p>
            <a:pPr algn="ctr">
              <a:lnSpc>
                <a:spcPts val="2592"/>
              </a:lnSpc>
            </a:pPr>
            <a:endParaRPr lang="en-US" sz="1851" spc="9">
              <a:solidFill>
                <a:srgbClr val="211C78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827804" y="3492425"/>
            <a:ext cx="4017932" cy="165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2"/>
              </a:lnSpc>
            </a:pPr>
            <a:r>
              <a:rPr lang="en-US" sz="1851" b="1" spc="9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Görüş</a:t>
            </a:r>
            <a:r>
              <a:rPr lang="en-US" sz="1851" b="1" spc="9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51" b="1" spc="9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ve</a:t>
            </a:r>
            <a:r>
              <a:rPr lang="en-US" sz="1851" b="1" spc="9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51" b="1" spc="9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Öneri</a:t>
            </a:r>
            <a:r>
              <a:rPr lang="en-US" sz="1851" b="1" spc="9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51" b="1" spc="9" dirty="0" err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Paylaşımı</a:t>
            </a:r>
            <a:endParaRPr lang="en-US" sz="1851" b="1" spc="9" dirty="0">
              <a:solidFill>
                <a:srgbClr val="211C78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2592"/>
              </a:lnSpc>
            </a:pPr>
            <a:r>
              <a:rPr lang="en-US" sz="1851" b="1" spc="9" dirty="0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Geri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bildirimlerin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Kalite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Komisyonu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Öğrenci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Temsilcileri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tr-TR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ölüm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tr-TR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emsilcileri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veya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Akreditasyon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Kalite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Topluluğu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aracılığıyla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iletilmesi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51" spc="9" dirty="0" err="1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beklenmektedir</a:t>
            </a:r>
            <a:r>
              <a:rPr lang="en-US" sz="1851" spc="9" dirty="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1257" y="5005193"/>
            <a:ext cx="3984275" cy="1579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 b="1" spc="8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Bilgilendirme Toplantılarına Katılım</a:t>
            </a:r>
          </a:p>
          <a:p>
            <a:pPr algn="ctr">
              <a:lnSpc>
                <a:spcPts val="2475"/>
              </a:lnSpc>
            </a:pPr>
            <a:r>
              <a:rPr lang="en-US" sz="1768" b="1" spc="8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</a:p>
          <a:p>
            <a:pPr algn="ctr">
              <a:lnSpc>
                <a:spcPts val="2475"/>
              </a:lnSpc>
            </a:pPr>
            <a:r>
              <a:rPr lang="en-US" sz="1768" spc="8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Kalite süreçlerine yönelik yapılan toplantılara düzenli katılım sağlanması ve duyuruların takip edilmesi önemlidir.</a:t>
            </a:r>
          </a:p>
        </p:txBody>
      </p:sp>
      <p:sp>
        <p:nvSpPr>
          <p:cNvPr id="14" name="Freeform 14"/>
          <p:cNvSpPr/>
          <p:nvPr/>
        </p:nvSpPr>
        <p:spPr>
          <a:xfrm>
            <a:off x="0" y="-79552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12888" r="-1288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79912" y="684900"/>
            <a:ext cx="16096788" cy="1409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z="4500" b="1">
                <a:solidFill>
                  <a:srgbClr val="211C78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KURUMSAL AKREDİTASYON SÜRECİNDE ÖĞRENCİLERİMİZİN KARŞILAŞILABİLECEĞİ SORULAR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-3349299" y="-2840784"/>
            <a:ext cx="5114374" cy="4395165"/>
            <a:chOff x="0" y="0"/>
            <a:chExt cx="812800" cy="698500"/>
          </a:xfrm>
        </p:grpSpPr>
        <p:sp>
          <p:nvSpPr>
            <p:cNvPr id="5" name="Freeform 5"/>
            <p:cNvSpPr/>
            <p:nvPr/>
          </p:nvSpPr>
          <p:spPr>
            <a:xfrm>
              <a:off x="4360" y="0"/>
              <a:ext cx="804080" cy="698500"/>
            </a:xfrm>
            <a:custGeom>
              <a:avLst/>
              <a:gdLst/>
              <a:ahLst/>
              <a:cxnLst/>
              <a:rect l="l" t="t" r="r" b="b"/>
              <a:pathLst>
                <a:path w="804080" h="698500">
                  <a:moveTo>
                    <a:pt x="797021" y="368876"/>
                  </a:moveTo>
                  <a:lnTo>
                    <a:pt x="616659" y="678874"/>
                  </a:lnTo>
                  <a:cubicBezTo>
                    <a:pt x="609589" y="691025"/>
                    <a:pt x="596592" y="698500"/>
                    <a:pt x="582534" y="698500"/>
                  </a:cubicBezTo>
                  <a:lnTo>
                    <a:pt x="221546" y="698500"/>
                  </a:lnTo>
                  <a:cubicBezTo>
                    <a:pt x="207488" y="698500"/>
                    <a:pt x="194491" y="691025"/>
                    <a:pt x="187421" y="678874"/>
                  </a:cubicBezTo>
                  <a:lnTo>
                    <a:pt x="7059" y="368876"/>
                  </a:lnTo>
                  <a:cubicBezTo>
                    <a:pt x="0" y="356744"/>
                    <a:pt x="0" y="341756"/>
                    <a:pt x="7059" y="329624"/>
                  </a:cubicBezTo>
                  <a:lnTo>
                    <a:pt x="187421" y="19626"/>
                  </a:lnTo>
                  <a:cubicBezTo>
                    <a:pt x="194491" y="7475"/>
                    <a:pt x="207488" y="0"/>
                    <a:pt x="221546" y="0"/>
                  </a:cubicBezTo>
                  <a:lnTo>
                    <a:pt x="582534" y="0"/>
                  </a:lnTo>
                  <a:cubicBezTo>
                    <a:pt x="596592" y="0"/>
                    <a:pt x="609589" y="7475"/>
                    <a:pt x="616659" y="19626"/>
                  </a:cubicBezTo>
                  <a:lnTo>
                    <a:pt x="797021" y="329624"/>
                  </a:lnTo>
                  <a:cubicBezTo>
                    <a:pt x="804080" y="341756"/>
                    <a:pt x="804080" y="356744"/>
                    <a:pt x="797021" y="368876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4300" y="-123825"/>
              <a:ext cx="5842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368234" y="385226"/>
            <a:ext cx="899017" cy="732699"/>
          </a:xfrm>
          <a:custGeom>
            <a:avLst/>
            <a:gdLst/>
            <a:ahLst/>
            <a:cxnLst/>
            <a:rect l="l" t="t" r="r" b="b"/>
            <a:pathLst>
              <a:path w="899017" h="732699">
                <a:moveTo>
                  <a:pt x="0" y="0"/>
                </a:moveTo>
                <a:lnTo>
                  <a:pt x="899017" y="0"/>
                </a:lnTo>
                <a:lnTo>
                  <a:pt x="899017" y="732699"/>
                </a:lnTo>
                <a:lnTo>
                  <a:pt x="0" y="7326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74750" y="5737227"/>
            <a:ext cx="2960914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Call to Action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67251" y="2848051"/>
            <a:ext cx="14852124" cy="73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10">
                <a:solidFill>
                  <a:srgbClr val="211C78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Kurumsal Akreditasyon Programı kapsamında değerlendirici ekibin birim ziyaretlerinde sorulabilecek sorular Üniversitemiz özelinde yapılandırılmış olup aşağıda detaylandırılmıştır. Her bir sorunun yanıtına dair içselleştirme çalışmalarının yürütülmesi beklenmektedir.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55793" y="3895725"/>
            <a:ext cx="10776414" cy="536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Katılım ve Temsil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Kalite komisyonuna öğrenci olarak nasıl dahil oluyorsunuz?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Yönetim kurulu, senato veya komisyon toplantılarına katılıyor musunuz?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Programların iyileştirilmesine katkı sağlıyor musunuz?</a:t>
            </a:r>
          </a:p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Erişim ve İletişim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Rektöre, bölüm başkanına veya danışman hocalara nasıl ulaşıyorsunuz?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Danışmanınız akademik gelişiminizi izliyor mu?</a:t>
            </a:r>
          </a:p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Bilgi ve Farkındalık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Üniversitenin misyon, vizyon ve kurumsal politikalarına dair bilginiz var mı?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Kurum içi değerlendirme raporlarına katkınız oldu mu?</a:t>
            </a:r>
          </a:p>
          <a:p>
            <a:pPr marL="431801" lvl="1" indent="-215900" algn="l">
              <a:lnSpc>
                <a:spcPts val="30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Öğrenim ve Uygulama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Teorik bilgileri uygulamaya ne düzeyde aktarabiliyorsunuz?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Uygulama ve laboratuvar imkânları yeterli mi?</a:t>
            </a:r>
          </a:p>
          <a:p>
            <a:pPr algn="l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Uygulama sınavlarının ölçme kriterlerinden önceden haberdar mısınız?</a:t>
            </a:r>
          </a:p>
        </p:txBody>
      </p:sp>
      <p:sp>
        <p:nvSpPr>
          <p:cNvPr id="11" name="Freeform 11"/>
          <p:cNvSpPr/>
          <p:nvPr/>
        </p:nvSpPr>
        <p:spPr>
          <a:xfrm>
            <a:off x="14846037" y="8666014"/>
            <a:ext cx="3441963" cy="1620986"/>
          </a:xfrm>
          <a:custGeom>
            <a:avLst/>
            <a:gdLst/>
            <a:ahLst/>
            <a:cxnLst/>
            <a:rect l="l" t="t" r="r" b="b"/>
            <a:pathLst>
              <a:path w="3441963" h="1620986">
                <a:moveTo>
                  <a:pt x="0" y="0"/>
                </a:moveTo>
                <a:lnTo>
                  <a:pt x="3441963" y="0"/>
                </a:lnTo>
                <a:lnTo>
                  <a:pt x="3441963" y="1620986"/>
                </a:lnTo>
                <a:lnTo>
                  <a:pt x="0" y="16209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5400000">
            <a:off x="13391799" y="3574051"/>
            <a:ext cx="10731051" cy="1535927"/>
            <a:chOff x="0" y="0"/>
            <a:chExt cx="2323913" cy="332620"/>
          </a:xfrm>
        </p:grpSpPr>
        <p:sp>
          <p:nvSpPr>
            <p:cNvPr id="13" name="Freeform 13"/>
            <p:cNvSpPr/>
            <p:nvPr/>
          </p:nvSpPr>
          <p:spPr>
            <a:xfrm>
              <a:off x="4453" y="0"/>
              <a:ext cx="2315006" cy="332620"/>
            </a:xfrm>
            <a:custGeom>
              <a:avLst/>
              <a:gdLst/>
              <a:ahLst/>
              <a:cxnLst/>
              <a:rect l="l" t="t" r="r" b="b"/>
              <a:pathLst>
                <a:path w="2315006" h="332620">
                  <a:moveTo>
                    <a:pt x="209569" y="0"/>
                  </a:moveTo>
                  <a:lnTo>
                    <a:pt x="2308638" y="0"/>
                  </a:lnTo>
                  <a:cubicBezTo>
                    <a:pt x="2310834" y="0"/>
                    <a:pt x="2312858" y="1186"/>
                    <a:pt x="2313933" y="3101"/>
                  </a:cubicBezTo>
                  <a:cubicBezTo>
                    <a:pt x="2315007" y="5015"/>
                    <a:pt x="2314963" y="7361"/>
                    <a:pt x="2313818" y="9235"/>
                  </a:cubicBezTo>
                  <a:lnTo>
                    <a:pt x="2121902" y="323385"/>
                  </a:lnTo>
                  <a:cubicBezTo>
                    <a:pt x="2118398" y="329121"/>
                    <a:pt x="2112160" y="332620"/>
                    <a:pt x="2105438" y="332620"/>
                  </a:cubicBezTo>
                  <a:lnTo>
                    <a:pt x="6369" y="332620"/>
                  </a:lnTo>
                  <a:cubicBezTo>
                    <a:pt x="4173" y="332620"/>
                    <a:pt x="2149" y="331434"/>
                    <a:pt x="1075" y="329519"/>
                  </a:cubicBezTo>
                  <a:cubicBezTo>
                    <a:pt x="0" y="327604"/>
                    <a:pt x="44" y="325259"/>
                    <a:pt x="1189" y="323385"/>
                  </a:cubicBezTo>
                  <a:lnTo>
                    <a:pt x="193105" y="9235"/>
                  </a:lnTo>
                  <a:cubicBezTo>
                    <a:pt x="196610" y="3499"/>
                    <a:pt x="202847" y="0"/>
                    <a:pt x="209569" y="0"/>
                  </a:cubicBezTo>
                  <a:close/>
                </a:path>
              </a:pathLst>
            </a:custGeom>
            <a:solidFill>
              <a:srgbClr val="211C78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01600" y="-123825"/>
              <a:ext cx="2120713" cy="456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50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811</Words>
  <Application>Microsoft Office PowerPoint</Application>
  <PresentationFormat>Özel</PresentationFormat>
  <Paragraphs>107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Times New Roman</vt:lpstr>
      <vt:lpstr>Poppins</vt:lpstr>
      <vt:lpstr>Arial</vt:lpstr>
      <vt:lpstr>Calibri</vt:lpstr>
      <vt:lpstr>Times New Roman Bold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BANDIRMA ONYEDİ EYLÜL ÜNİVERSİTESİ ÖĞRENCİLERİ VE AKADEMİSYENLERİ İÇİN KURUMSAL AKREDİTASYON PROGRAMI HAKKINDA BİLGİLENDİRME METNİ</dc:title>
  <dc:creator>EBRU KAYA MUTLU</dc:creator>
  <cp:lastModifiedBy>EBRU KAYA MUTLU</cp:lastModifiedBy>
  <cp:revision>3</cp:revision>
  <dcterms:created xsi:type="dcterms:W3CDTF">2006-08-16T00:00:00Z</dcterms:created>
  <dcterms:modified xsi:type="dcterms:W3CDTF">2025-04-25T12:52:41Z</dcterms:modified>
  <dc:identifier>DAGlYdqilYM</dc:identifier>
</cp:coreProperties>
</file>