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79" r:id="rId5"/>
    <p:sldId id="265" r:id="rId6"/>
    <p:sldId id="266" r:id="rId7"/>
    <p:sldId id="280" r:id="rId8"/>
    <p:sldId id="281" r:id="rId9"/>
    <p:sldId id="283" r:id="rId10"/>
    <p:sldId id="271" r:id="rId11"/>
    <p:sldId id="274" r:id="rId12"/>
    <p:sldId id="275" r:id="rId13"/>
    <p:sldId id="277" r:id="rId14"/>
    <p:sldId id="292" r:id="rId15"/>
    <p:sldId id="285" r:id="rId16"/>
    <p:sldId id="287" r:id="rId17"/>
    <p:sldId id="288" r:id="rId18"/>
    <p:sldId id="293" r:id="rId19"/>
    <p:sldId id="289"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E50CD84-963E-4DA6-8C00-A1D26A4462EC}" type="datetimeFigureOut">
              <a:rPr lang="tr-TR" smtClean="0"/>
              <a:t>23.09.2024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8B32F3-D805-42C1-B075-474D4EE66B29}" type="slidenum">
              <a:rPr lang="tr-TR" smtClean="0"/>
              <a:t>‹#›</a:t>
            </a:fld>
            <a:endParaRPr lang="tr-TR"/>
          </a:p>
        </p:txBody>
      </p:sp>
    </p:spTree>
    <p:extLst>
      <p:ext uri="{BB962C8B-B14F-4D97-AF65-F5344CB8AC3E}">
        <p14:creationId xmlns:p14="http://schemas.microsoft.com/office/powerpoint/2010/main" val="276075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E50CD84-963E-4DA6-8C00-A1D26A4462EC}" type="datetimeFigureOut">
              <a:rPr lang="tr-TR" smtClean="0"/>
              <a:t>23.09.2024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8B32F3-D805-42C1-B075-474D4EE66B29}" type="slidenum">
              <a:rPr lang="tr-TR" smtClean="0"/>
              <a:t>‹#›</a:t>
            </a:fld>
            <a:endParaRPr lang="tr-TR"/>
          </a:p>
        </p:txBody>
      </p:sp>
    </p:spTree>
    <p:extLst>
      <p:ext uri="{BB962C8B-B14F-4D97-AF65-F5344CB8AC3E}">
        <p14:creationId xmlns:p14="http://schemas.microsoft.com/office/powerpoint/2010/main" val="121445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E50CD84-963E-4DA6-8C00-A1D26A4462EC}" type="datetimeFigureOut">
              <a:rPr lang="tr-TR" smtClean="0"/>
              <a:t>23.09.2024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8B32F3-D805-42C1-B075-474D4EE66B29}" type="slidenum">
              <a:rPr lang="tr-TR" smtClean="0"/>
              <a:t>‹#›</a:t>
            </a:fld>
            <a:endParaRPr lang="tr-TR"/>
          </a:p>
        </p:txBody>
      </p:sp>
    </p:spTree>
    <p:extLst>
      <p:ext uri="{BB962C8B-B14F-4D97-AF65-F5344CB8AC3E}">
        <p14:creationId xmlns:p14="http://schemas.microsoft.com/office/powerpoint/2010/main" val="50233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E50CD84-963E-4DA6-8C00-A1D26A4462EC}" type="datetimeFigureOut">
              <a:rPr lang="tr-TR" smtClean="0"/>
              <a:t>23.09.2024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8B32F3-D805-42C1-B075-474D4EE66B29}" type="slidenum">
              <a:rPr lang="tr-TR" smtClean="0"/>
              <a:t>‹#›</a:t>
            </a:fld>
            <a:endParaRPr lang="tr-TR"/>
          </a:p>
        </p:txBody>
      </p:sp>
    </p:spTree>
    <p:extLst>
      <p:ext uri="{BB962C8B-B14F-4D97-AF65-F5344CB8AC3E}">
        <p14:creationId xmlns:p14="http://schemas.microsoft.com/office/powerpoint/2010/main" val="304185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E50CD84-963E-4DA6-8C00-A1D26A4462EC}" type="datetimeFigureOut">
              <a:rPr lang="tr-TR" smtClean="0"/>
              <a:t>23.09.2024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8B32F3-D805-42C1-B075-474D4EE66B29}" type="slidenum">
              <a:rPr lang="tr-TR" smtClean="0"/>
              <a:t>‹#›</a:t>
            </a:fld>
            <a:endParaRPr lang="tr-TR"/>
          </a:p>
        </p:txBody>
      </p:sp>
    </p:spTree>
    <p:extLst>
      <p:ext uri="{BB962C8B-B14F-4D97-AF65-F5344CB8AC3E}">
        <p14:creationId xmlns:p14="http://schemas.microsoft.com/office/powerpoint/2010/main" val="132798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E50CD84-963E-4DA6-8C00-A1D26A4462EC}" type="datetimeFigureOut">
              <a:rPr lang="tr-TR" smtClean="0"/>
              <a:t>23.09.2024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C8B32F3-D805-42C1-B075-474D4EE66B29}" type="slidenum">
              <a:rPr lang="tr-TR" smtClean="0"/>
              <a:t>‹#›</a:t>
            </a:fld>
            <a:endParaRPr lang="tr-TR"/>
          </a:p>
        </p:txBody>
      </p:sp>
    </p:spTree>
    <p:extLst>
      <p:ext uri="{BB962C8B-B14F-4D97-AF65-F5344CB8AC3E}">
        <p14:creationId xmlns:p14="http://schemas.microsoft.com/office/powerpoint/2010/main" val="84118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E50CD84-963E-4DA6-8C00-A1D26A4462EC}" type="datetimeFigureOut">
              <a:rPr lang="tr-TR" smtClean="0"/>
              <a:t>23.09.2024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C8B32F3-D805-42C1-B075-474D4EE66B29}" type="slidenum">
              <a:rPr lang="tr-TR" smtClean="0"/>
              <a:t>‹#›</a:t>
            </a:fld>
            <a:endParaRPr lang="tr-TR"/>
          </a:p>
        </p:txBody>
      </p:sp>
    </p:spTree>
    <p:extLst>
      <p:ext uri="{BB962C8B-B14F-4D97-AF65-F5344CB8AC3E}">
        <p14:creationId xmlns:p14="http://schemas.microsoft.com/office/powerpoint/2010/main" val="124723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E50CD84-963E-4DA6-8C00-A1D26A4462EC}" type="datetimeFigureOut">
              <a:rPr lang="tr-TR" smtClean="0"/>
              <a:t>23.09.2024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C8B32F3-D805-42C1-B075-474D4EE66B29}" type="slidenum">
              <a:rPr lang="tr-TR" smtClean="0"/>
              <a:t>‹#›</a:t>
            </a:fld>
            <a:endParaRPr lang="tr-TR"/>
          </a:p>
        </p:txBody>
      </p:sp>
    </p:spTree>
    <p:extLst>
      <p:ext uri="{BB962C8B-B14F-4D97-AF65-F5344CB8AC3E}">
        <p14:creationId xmlns:p14="http://schemas.microsoft.com/office/powerpoint/2010/main" val="245558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E50CD84-963E-4DA6-8C00-A1D26A4462EC}" type="datetimeFigureOut">
              <a:rPr lang="tr-TR" smtClean="0"/>
              <a:t>23.09.2024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C8B32F3-D805-42C1-B075-474D4EE66B29}" type="slidenum">
              <a:rPr lang="tr-TR" smtClean="0"/>
              <a:t>‹#›</a:t>
            </a:fld>
            <a:endParaRPr lang="tr-TR"/>
          </a:p>
        </p:txBody>
      </p:sp>
    </p:spTree>
    <p:extLst>
      <p:ext uri="{BB962C8B-B14F-4D97-AF65-F5344CB8AC3E}">
        <p14:creationId xmlns:p14="http://schemas.microsoft.com/office/powerpoint/2010/main" val="1048948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E50CD84-963E-4DA6-8C00-A1D26A4462EC}" type="datetimeFigureOut">
              <a:rPr lang="tr-TR" smtClean="0"/>
              <a:t>23.09.2024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C8B32F3-D805-42C1-B075-474D4EE66B29}" type="slidenum">
              <a:rPr lang="tr-TR" smtClean="0"/>
              <a:t>‹#›</a:t>
            </a:fld>
            <a:endParaRPr lang="tr-TR"/>
          </a:p>
        </p:txBody>
      </p:sp>
    </p:spTree>
    <p:extLst>
      <p:ext uri="{BB962C8B-B14F-4D97-AF65-F5344CB8AC3E}">
        <p14:creationId xmlns:p14="http://schemas.microsoft.com/office/powerpoint/2010/main" val="121665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E50CD84-963E-4DA6-8C00-A1D26A4462EC}" type="datetimeFigureOut">
              <a:rPr lang="tr-TR" smtClean="0"/>
              <a:t>23.09.2024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C8B32F3-D805-42C1-B075-474D4EE66B29}" type="slidenum">
              <a:rPr lang="tr-TR" smtClean="0"/>
              <a:t>‹#›</a:t>
            </a:fld>
            <a:endParaRPr lang="tr-TR"/>
          </a:p>
        </p:txBody>
      </p:sp>
    </p:spTree>
    <p:extLst>
      <p:ext uri="{BB962C8B-B14F-4D97-AF65-F5344CB8AC3E}">
        <p14:creationId xmlns:p14="http://schemas.microsoft.com/office/powerpoint/2010/main" val="62241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0CD84-963E-4DA6-8C00-A1D26A4462EC}" type="datetimeFigureOut">
              <a:rPr lang="tr-TR" smtClean="0"/>
              <a:t>23.09.2024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B32F3-D805-42C1-B075-474D4EE66B29}" type="slidenum">
              <a:rPr lang="tr-TR" smtClean="0"/>
              <a:t>‹#›</a:t>
            </a:fld>
            <a:endParaRPr lang="tr-TR"/>
          </a:p>
        </p:txBody>
      </p:sp>
    </p:spTree>
    <p:extLst>
      <p:ext uri="{BB962C8B-B14F-4D97-AF65-F5344CB8AC3E}">
        <p14:creationId xmlns:p14="http://schemas.microsoft.com/office/powerpoint/2010/main" val="800266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iletisimf.bandirma.edu.tr/yeni-medya-iletisi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47182" y="4141525"/>
            <a:ext cx="8297636" cy="711211"/>
          </a:xfrm>
        </p:spPr>
        <p:txBody>
          <a:bodyPr>
            <a:noAutofit/>
          </a:bodyPr>
          <a:lstStyle/>
          <a:p>
            <a:r>
              <a:rPr lang="tr-TR" sz="3600" b="1" dirty="0">
                <a:solidFill>
                  <a:srgbClr val="00B0F0"/>
                </a:solidFill>
                <a:latin typeface="Arial" panose="020B0604020202020204" pitchFamily="34" charset="0"/>
                <a:cs typeface="Arial" panose="020B0604020202020204" pitchFamily="34" charset="0"/>
              </a:rPr>
              <a:t>YENİ MEDYA VE İLETİŞİM BÖLÜMÜ</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8938" y="0"/>
            <a:ext cx="1196554"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68" cy="6858000"/>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4918" y="789709"/>
            <a:ext cx="6392165" cy="3252902"/>
          </a:xfrm>
          <a:prstGeom prst="rect">
            <a:avLst/>
          </a:prstGeom>
        </p:spPr>
      </p:pic>
    </p:spTree>
    <p:extLst>
      <p:ext uri="{BB962C8B-B14F-4D97-AF65-F5344CB8AC3E}">
        <p14:creationId xmlns:p14="http://schemas.microsoft.com/office/powerpoint/2010/main" val="85649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37755" y="1122947"/>
            <a:ext cx="7916487" cy="4616648"/>
          </a:xfrm>
          <a:prstGeom prst="rect">
            <a:avLst/>
          </a:prstGeom>
        </p:spPr>
        <p:txBody>
          <a:bodyPr wrap="square">
            <a:spAutoFit/>
          </a:bodyPr>
          <a:lstStyle/>
          <a:p>
            <a:pPr marL="457200" indent="-457200" algn="just">
              <a:buFont typeface="Arial" panose="020B0604020202020204" pitchFamily="34" charset="0"/>
              <a:buChar char="•"/>
            </a:pPr>
            <a:r>
              <a:rPr lang="tr-TR" sz="2400" dirty="0">
                <a:solidFill>
                  <a:srgbClr val="222222"/>
                </a:solidFill>
                <a:latin typeface="Arial" panose="020B0604020202020204" pitchFamily="34" charset="0"/>
                <a:cs typeface="Arial" panose="020B0604020202020204" pitchFamily="34" charset="0"/>
              </a:rPr>
              <a:t>Her öğrenci 1. sınıftan itibaren derslerini OBS üzerinden kendisi seçmek ve kesinleştir işlemini yapmak zorundadır. Kesinleştirilen ders kaydı, danışman onayına sunulur.</a:t>
            </a:r>
          </a:p>
          <a:p>
            <a:pPr marL="457200" indent="-457200" algn="just">
              <a:buFont typeface="Arial" panose="020B0604020202020204" pitchFamily="34" charset="0"/>
              <a:buChar char="•"/>
            </a:pPr>
            <a:endParaRPr lang="tr-TR" sz="2400" dirty="0">
              <a:solidFill>
                <a:srgbClr val="222222"/>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tr-TR" sz="2400" dirty="0">
                <a:solidFill>
                  <a:srgbClr val="222222"/>
                </a:solidFill>
                <a:latin typeface="Arial" panose="020B0604020202020204" pitchFamily="34" charset="0"/>
                <a:cs typeface="Arial" panose="020B0604020202020204" pitchFamily="34" charset="0"/>
              </a:rPr>
              <a:t>Eksik veya hatalı ders seçimi yapıldığı takdirde danışman dersleri onaylamaz ve düzeltmeler yapar. Bu nedenle ders kaydının onaylanıp onaylanmadığı öğrenci tarafından kontrol edilmeli, ders seçim haftasında OBS mesajları takip edilmelidir.</a:t>
            </a:r>
          </a:p>
          <a:p>
            <a:pPr marL="457200" indent="-457200" algn="just">
              <a:buFont typeface="Arial" panose="020B0604020202020204" pitchFamily="34" charset="0"/>
              <a:buChar char="•"/>
            </a:pPr>
            <a:endParaRPr lang="tr-TR" sz="3000" dirty="0">
              <a:solidFill>
                <a:srgbClr val="222222"/>
              </a:solidFill>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68" cy="6858000"/>
          </a:xfrm>
          <a:prstGeom prst="rect">
            <a:avLst/>
          </a:prstGeom>
        </p:spPr>
      </p:pic>
      <p:sp>
        <p:nvSpPr>
          <p:cNvPr id="4" name="Metin kutusu 3">
            <a:extLst>
              <a:ext uri="{FF2B5EF4-FFF2-40B4-BE49-F238E27FC236}">
                <a16:creationId xmlns:a16="http://schemas.microsoft.com/office/drawing/2014/main" id="{6FA28246-BD42-4CDC-BD51-6FD99F7C6FC8}"/>
              </a:ext>
            </a:extLst>
          </p:cNvPr>
          <p:cNvSpPr txBox="1"/>
          <p:nvPr/>
        </p:nvSpPr>
        <p:spPr>
          <a:xfrm>
            <a:off x="2638925" y="653261"/>
            <a:ext cx="6914148" cy="461665"/>
          </a:xfrm>
          <a:prstGeom prst="rect">
            <a:avLst/>
          </a:prstGeom>
          <a:noFill/>
        </p:spPr>
        <p:txBody>
          <a:bodyPr wrap="square" rtlCol="0">
            <a:spAutoFit/>
          </a:bodyPr>
          <a:lstStyle/>
          <a:p>
            <a:r>
              <a:rPr lang="tr-TR" sz="2400" b="1" dirty="0">
                <a:latin typeface="Arial" panose="020B0604020202020204" pitchFamily="34" charset="0"/>
                <a:cs typeface="Arial" panose="020B0604020202020204" pitchFamily="34" charset="0"/>
              </a:rPr>
              <a:t>Ders Seçimine İlişkin Hususlar</a:t>
            </a:r>
          </a:p>
        </p:txBody>
      </p:sp>
    </p:spTree>
    <p:extLst>
      <p:ext uri="{BB962C8B-B14F-4D97-AF65-F5344CB8AC3E}">
        <p14:creationId xmlns:p14="http://schemas.microsoft.com/office/powerpoint/2010/main" val="138686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58538" y="2090172"/>
            <a:ext cx="7874924" cy="2677656"/>
          </a:xfrm>
          <a:prstGeom prst="rect">
            <a:avLst/>
          </a:prstGeom>
        </p:spPr>
        <p:txBody>
          <a:bodyPr wrap="square">
            <a:spAutoFit/>
          </a:bodyPr>
          <a:lstStyle/>
          <a:p>
            <a:pPr marL="457200" indent="-457200" algn="just">
              <a:buFont typeface="Arial" panose="020B0604020202020204" pitchFamily="34" charset="0"/>
              <a:buChar char="•"/>
            </a:pPr>
            <a:r>
              <a:rPr lang="tr-TR" sz="2400" dirty="0">
                <a:solidFill>
                  <a:srgbClr val="222222"/>
                </a:solidFill>
                <a:latin typeface="Arial" panose="020B0604020202020204" pitchFamily="34" charset="0"/>
              </a:rPr>
              <a:t>Ders seçimleriyle alakalı soru ve sorunlar öğrenci danışmanlarına OBS üzerinden ya da mail yoluyla iletilebilir. </a:t>
            </a:r>
          </a:p>
          <a:p>
            <a:pPr marL="457200" indent="-457200" algn="just">
              <a:buFont typeface="Arial" panose="020B0604020202020204" pitchFamily="34" charset="0"/>
              <a:buChar char="•"/>
            </a:pPr>
            <a:endParaRPr lang="tr-TR" sz="2400" dirty="0">
              <a:solidFill>
                <a:srgbClr val="222222"/>
              </a:solidFill>
              <a:latin typeface="Arial" panose="020B0604020202020204" pitchFamily="34" charset="0"/>
            </a:endParaRPr>
          </a:p>
          <a:p>
            <a:pPr marL="457200" indent="-457200" algn="just">
              <a:buFont typeface="Arial" panose="020B0604020202020204" pitchFamily="34" charset="0"/>
              <a:buChar char="•"/>
            </a:pPr>
            <a:r>
              <a:rPr lang="tr-TR" sz="2400" dirty="0">
                <a:solidFill>
                  <a:srgbClr val="222222"/>
                </a:solidFill>
                <a:latin typeface="Arial" panose="020B0604020202020204" pitchFamily="34" charset="0"/>
              </a:rPr>
              <a:t>Alttan kalan dersler bir sonraki sene tekrar seçilmek zorundadır. Alttan kalan dersler seçilmeden dönem dersleri seçilemez.</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68" cy="6858000"/>
          </a:xfrm>
          <a:prstGeom prst="rect">
            <a:avLst/>
          </a:prstGeom>
        </p:spPr>
      </p:pic>
    </p:spTree>
    <p:extLst>
      <p:ext uri="{BB962C8B-B14F-4D97-AF65-F5344CB8AC3E}">
        <p14:creationId xmlns:p14="http://schemas.microsoft.com/office/powerpoint/2010/main" val="152588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00349" y="2274838"/>
            <a:ext cx="7991302" cy="2308324"/>
          </a:xfrm>
          <a:prstGeom prst="rect">
            <a:avLst/>
          </a:prstGeom>
        </p:spPr>
        <p:txBody>
          <a:bodyPr wrap="square">
            <a:spAutoFit/>
          </a:bodyPr>
          <a:lstStyle/>
          <a:p>
            <a:pPr marL="457200" indent="-457200" algn="just">
              <a:buFont typeface="Arial" panose="020B0604020202020204" pitchFamily="34" charset="0"/>
              <a:buChar char="•"/>
            </a:pPr>
            <a:r>
              <a:rPr lang="tr-TR" sz="2400" dirty="0">
                <a:solidFill>
                  <a:srgbClr val="222222"/>
                </a:solidFill>
                <a:latin typeface="Arial" panose="020B0604020202020204" pitchFamily="34" charset="0"/>
              </a:rPr>
              <a:t>Not ortalaması 1,80’in altında olan öğrenci dönem başına en fazla 30 AKTS değerinde ders alabilir. 1,80 ve üzeri ortalamada ise bu değer dönemlik 45 AKTS olarak belirlenmiştir. Dolayısıyla, alttan ders yükü fazla olan öğrenci bir noktadan itibaren dönem başına alması gereken dersleri alamaz.</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68" cy="6858000"/>
          </a:xfrm>
          <a:prstGeom prst="rect">
            <a:avLst/>
          </a:prstGeom>
        </p:spPr>
      </p:pic>
    </p:spTree>
    <p:extLst>
      <p:ext uri="{BB962C8B-B14F-4D97-AF65-F5344CB8AC3E}">
        <p14:creationId xmlns:p14="http://schemas.microsoft.com/office/powerpoint/2010/main" val="1135199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80717" y="1720840"/>
            <a:ext cx="8830565" cy="3416320"/>
          </a:xfrm>
          <a:prstGeom prst="rect">
            <a:avLst/>
          </a:prstGeom>
        </p:spPr>
        <p:txBody>
          <a:bodyPr wrap="square">
            <a:spAutoFit/>
          </a:bodyPr>
          <a:lstStyle/>
          <a:p>
            <a:pPr marL="457200" indent="-457200" algn="just">
              <a:buFont typeface="Arial" panose="020B0604020202020204" pitchFamily="34" charset="0"/>
              <a:buChar char="•"/>
            </a:pPr>
            <a:r>
              <a:rPr lang="tr-TR" sz="2400" dirty="0">
                <a:solidFill>
                  <a:srgbClr val="222222"/>
                </a:solidFill>
                <a:latin typeface="Arial" panose="020B0604020202020204" pitchFamily="34" charset="0"/>
              </a:rPr>
              <a:t>3. sınıfta zorunlu yaz stajı yapılacağından hem güz hem de bahar dönemlerinde staj dersi seçilmelidir.</a:t>
            </a:r>
          </a:p>
          <a:p>
            <a:pPr marL="457200" indent="-457200" algn="just">
              <a:buFont typeface="Arial" panose="020B0604020202020204" pitchFamily="34" charset="0"/>
              <a:buChar char="•"/>
            </a:pPr>
            <a:endParaRPr lang="tr-TR" sz="2400" dirty="0">
              <a:solidFill>
                <a:srgbClr val="222222"/>
              </a:solidFill>
              <a:latin typeface="Arial" panose="020B0604020202020204" pitchFamily="34" charset="0"/>
            </a:endParaRPr>
          </a:p>
          <a:p>
            <a:pPr marL="457200" indent="-457200" algn="just">
              <a:buFont typeface="Arial" panose="020B0604020202020204" pitchFamily="34" charset="0"/>
              <a:buChar char="•"/>
            </a:pPr>
            <a:r>
              <a:rPr lang="tr-TR" sz="2400" dirty="0">
                <a:solidFill>
                  <a:srgbClr val="222222"/>
                </a:solidFill>
                <a:latin typeface="Arial" panose="020B0604020202020204" pitchFamily="34" charset="0"/>
              </a:rPr>
              <a:t>Staj süresi 20 iş günüdür.</a:t>
            </a:r>
          </a:p>
          <a:p>
            <a:pPr marL="457200" indent="-457200" algn="just">
              <a:buFont typeface="Arial" panose="020B0604020202020204" pitchFamily="34" charset="0"/>
              <a:buChar char="•"/>
            </a:pPr>
            <a:endParaRPr lang="tr-TR" sz="2400" dirty="0">
              <a:solidFill>
                <a:srgbClr val="222222"/>
              </a:solidFill>
              <a:latin typeface="Arial" panose="020B0604020202020204" pitchFamily="34" charset="0"/>
            </a:endParaRPr>
          </a:p>
          <a:p>
            <a:pPr marL="457200" indent="-457200" algn="just">
              <a:buFont typeface="Arial" panose="020B0604020202020204" pitchFamily="34" charset="0"/>
              <a:buChar char="•"/>
            </a:pPr>
            <a:r>
              <a:rPr lang="tr-TR" sz="2400" dirty="0">
                <a:solidFill>
                  <a:srgbClr val="222222"/>
                </a:solidFill>
                <a:latin typeface="Arial" panose="020B0604020202020204" pitchFamily="34" charset="0"/>
              </a:rPr>
              <a:t>Staj yapacak öğrenci medya ve iletişim alanıyla ilişkili bir kurum/iş yerinde staj yapmak zorundadır. Bu nedenle öğrenci staj yapacağı kurumun uygun olup olmadığı danışmanına sormalıdır.</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68" cy="6858000"/>
          </a:xfrm>
          <a:prstGeom prst="rect">
            <a:avLst/>
          </a:prstGeom>
        </p:spPr>
      </p:pic>
    </p:spTree>
    <p:extLst>
      <p:ext uri="{BB962C8B-B14F-4D97-AF65-F5344CB8AC3E}">
        <p14:creationId xmlns:p14="http://schemas.microsoft.com/office/powerpoint/2010/main" val="105404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80717" y="2644170"/>
            <a:ext cx="8830565" cy="1569660"/>
          </a:xfrm>
          <a:prstGeom prst="rect">
            <a:avLst/>
          </a:prstGeom>
        </p:spPr>
        <p:txBody>
          <a:bodyPr wrap="square">
            <a:spAutoFit/>
          </a:bodyPr>
          <a:lstStyle/>
          <a:p>
            <a:pPr marL="457200" indent="-457200" algn="just">
              <a:buFont typeface="Arial" panose="020B0604020202020204" pitchFamily="34" charset="0"/>
              <a:buChar char="•"/>
            </a:pPr>
            <a:r>
              <a:rPr lang="tr-TR" sz="2400" dirty="0">
                <a:solidFill>
                  <a:srgbClr val="222222"/>
                </a:solidFill>
                <a:latin typeface="Arial" panose="020B0604020202020204" pitchFamily="34" charset="0"/>
                <a:cs typeface="Arial" panose="020B0604020202020204" pitchFamily="34" charset="0"/>
              </a:rPr>
              <a:t>Staj başvuruları ve iş akışla ilgili tüm süreçler fakülte/bölüm web sayfalarından bahar dönemi sonunda duyurulur. Öğrenci açıklanan süreç, gereklilik ve belirtilen tarih aralıklarına uymalıdır.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68" cy="6858000"/>
          </a:xfrm>
          <a:prstGeom prst="rect">
            <a:avLst/>
          </a:prstGeom>
        </p:spPr>
      </p:pic>
    </p:spTree>
    <p:extLst>
      <p:ext uri="{BB962C8B-B14F-4D97-AF65-F5344CB8AC3E}">
        <p14:creationId xmlns:p14="http://schemas.microsoft.com/office/powerpoint/2010/main" val="1277602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80717" y="1859339"/>
            <a:ext cx="8830565" cy="3139321"/>
          </a:xfrm>
          <a:prstGeom prst="rect">
            <a:avLst/>
          </a:prstGeom>
        </p:spPr>
        <p:txBody>
          <a:bodyPr wrap="square">
            <a:spAutoFit/>
          </a:bodyPr>
          <a:lstStyle/>
          <a:p>
            <a:pPr marL="457200" indent="-457200" algn="just">
              <a:buFont typeface="Arial" panose="020B0604020202020204" pitchFamily="34" charset="0"/>
              <a:buChar char="•"/>
            </a:pPr>
            <a:r>
              <a:rPr lang="tr-TR" sz="2400" dirty="0">
                <a:solidFill>
                  <a:srgbClr val="222222"/>
                </a:solidFill>
                <a:latin typeface="Arial" panose="020B0604020202020204" pitchFamily="34" charset="0"/>
                <a:cs typeface="Arial" panose="020B0604020202020204" pitchFamily="34" charset="0"/>
              </a:rPr>
              <a:t>3. sınıfa geçen öğrenci en az 3.00 not ortalamasına sahip olmak ve alttan ders bırakmamak koşuluyla 4. sınıftan ders alabilir.</a:t>
            </a:r>
          </a:p>
          <a:p>
            <a:pPr marL="457200" indent="-457200" algn="just">
              <a:buFont typeface="Arial" panose="020B0604020202020204" pitchFamily="34" charset="0"/>
              <a:buChar char="•"/>
            </a:pPr>
            <a:endParaRPr lang="tr-TR" sz="2400" dirty="0">
              <a:solidFill>
                <a:srgbClr val="222222"/>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tr-TR" sz="2400" dirty="0">
                <a:solidFill>
                  <a:srgbClr val="222222"/>
                </a:solidFill>
                <a:latin typeface="Arial" panose="020B0604020202020204" pitchFamily="34" charset="0"/>
                <a:cs typeface="Arial" panose="020B0604020202020204" pitchFamily="34" charset="0"/>
              </a:rPr>
              <a:t>4. sınıfta öğrenci hem güz hem de bahar döneminde Proje Geliştirme dersini alır. Bu ders bölüm bitirme projesi niteliğindedir.</a:t>
            </a:r>
          </a:p>
          <a:p>
            <a:pPr algn="just"/>
            <a:endParaRPr lang="tr-TR" sz="3000" dirty="0">
              <a:solidFill>
                <a:srgbClr val="222222"/>
              </a:solidFill>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68" cy="6858000"/>
          </a:xfrm>
          <a:prstGeom prst="rect">
            <a:avLst/>
          </a:prstGeom>
        </p:spPr>
      </p:pic>
    </p:spTree>
    <p:extLst>
      <p:ext uri="{BB962C8B-B14F-4D97-AF65-F5344CB8AC3E}">
        <p14:creationId xmlns:p14="http://schemas.microsoft.com/office/powerpoint/2010/main" val="2919091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47613" y="1523000"/>
            <a:ext cx="9096774" cy="1815882"/>
          </a:xfrm>
          <a:prstGeom prst="rect">
            <a:avLst/>
          </a:prstGeom>
        </p:spPr>
        <p:txBody>
          <a:bodyPr wrap="square">
            <a:spAutoFit/>
          </a:bodyPr>
          <a:lstStyle/>
          <a:p>
            <a:pPr indent="457200"/>
            <a:r>
              <a:rPr lang="tr-TR" sz="2800" b="1" dirty="0">
                <a:solidFill>
                  <a:srgbClr val="222222"/>
                </a:solidFill>
                <a:latin typeface="Arial" panose="020B0604020202020204" pitchFamily="34" charset="0"/>
              </a:rPr>
              <a:t>ÖĞRENCİ KULÜPLERİ</a:t>
            </a:r>
          </a:p>
          <a:p>
            <a:pPr marL="457200" indent="-457200" algn="just">
              <a:buFont typeface="Arial" panose="020B0604020202020204" pitchFamily="34" charset="0"/>
              <a:buChar char="•"/>
            </a:pPr>
            <a:endParaRPr lang="tr-TR" sz="2800" dirty="0">
              <a:solidFill>
                <a:srgbClr val="222222"/>
              </a:solidFill>
              <a:latin typeface="Arial" panose="020B0604020202020204" pitchFamily="34" charset="0"/>
            </a:endParaRPr>
          </a:p>
          <a:p>
            <a:pPr marL="457200" indent="-457200" algn="just">
              <a:buFont typeface="Arial" panose="020B0604020202020204" pitchFamily="34" charset="0"/>
              <a:buChar char="•"/>
            </a:pPr>
            <a:r>
              <a:rPr lang="tr-TR" sz="2800" dirty="0">
                <a:solidFill>
                  <a:srgbClr val="222222"/>
                </a:solidFill>
                <a:latin typeface="Arial" panose="020B0604020202020204" pitchFamily="34" charset="0"/>
              </a:rPr>
              <a:t>Medya ve İletişim  Topluluğu @mitbanü</a:t>
            </a:r>
          </a:p>
          <a:p>
            <a:pPr marL="457200" indent="-457200" algn="just">
              <a:buFont typeface="Arial" panose="020B0604020202020204" pitchFamily="34" charset="0"/>
              <a:buChar char="•"/>
            </a:pPr>
            <a:r>
              <a:rPr lang="tr-TR" sz="2800" dirty="0">
                <a:solidFill>
                  <a:srgbClr val="222222"/>
                </a:solidFill>
                <a:latin typeface="Arial" panose="020B0604020202020204" pitchFamily="34" charset="0"/>
              </a:rPr>
              <a:t>Film Atölyesi Topluluğu @banufilmatolyesi</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68" cy="6858000"/>
          </a:xfrm>
          <a:prstGeom prst="rect">
            <a:avLst/>
          </a:prstGeom>
        </p:spPr>
      </p:pic>
    </p:spTree>
    <p:extLst>
      <p:ext uri="{BB962C8B-B14F-4D97-AF65-F5344CB8AC3E}">
        <p14:creationId xmlns:p14="http://schemas.microsoft.com/office/powerpoint/2010/main" val="4129843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47613" y="1536174"/>
            <a:ext cx="9096774" cy="3539430"/>
          </a:xfrm>
          <a:prstGeom prst="rect">
            <a:avLst/>
          </a:prstGeom>
        </p:spPr>
        <p:txBody>
          <a:bodyPr wrap="square">
            <a:spAutoFit/>
          </a:bodyPr>
          <a:lstStyle/>
          <a:p>
            <a:pPr marL="342900" indent="-342900" algn="ctr">
              <a:buFont typeface="Arial" panose="020B0604020202020204" pitchFamily="34" charset="0"/>
              <a:buChar char="•"/>
            </a:pPr>
            <a:r>
              <a:rPr lang="tr-TR" sz="2800" dirty="0">
                <a:solidFill>
                  <a:srgbClr val="222222"/>
                </a:solidFill>
                <a:latin typeface="Arial" panose="020B0604020202020204" pitchFamily="34" charset="0"/>
              </a:rPr>
              <a:t>Bölümümüzün Web Sitesi: </a:t>
            </a:r>
            <a:r>
              <a:rPr lang="tr-TR" sz="2800" dirty="0">
                <a:solidFill>
                  <a:srgbClr val="222222"/>
                </a:solidFill>
                <a:latin typeface="Arial" panose="020B0604020202020204" pitchFamily="34" charset="0"/>
                <a:hlinkClick r:id="rId2"/>
              </a:rPr>
              <a:t>https://iletisimf.bandirma.edu.tr/yeni-medya-iletisim</a:t>
            </a:r>
            <a:endParaRPr lang="tr-TR" sz="2800" dirty="0">
              <a:solidFill>
                <a:srgbClr val="222222"/>
              </a:solidFill>
              <a:latin typeface="Arial" panose="020B0604020202020204" pitchFamily="34" charset="0"/>
            </a:endParaRPr>
          </a:p>
          <a:p>
            <a:pPr algn="ctr"/>
            <a:endParaRPr lang="tr-TR" sz="2800" dirty="0">
              <a:solidFill>
                <a:srgbClr val="222222"/>
              </a:solidFill>
              <a:latin typeface="Arial" panose="020B0604020202020204" pitchFamily="34" charset="0"/>
            </a:endParaRPr>
          </a:p>
          <a:p>
            <a:pPr marL="342900" indent="-342900" algn="ctr">
              <a:buFont typeface="Arial" panose="020B0604020202020204" pitchFamily="34" charset="0"/>
              <a:buChar char="•"/>
            </a:pPr>
            <a:r>
              <a:rPr lang="tr-TR" sz="2800" dirty="0">
                <a:solidFill>
                  <a:srgbClr val="222222"/>
                </a:solidFill>
                <a:latin typeface="Arial" panose="020B0604020202020204" pitchFamily="34" charset="0"/>
              </a:rPr>
              <a:t>Bölümümüzün Instagram Adresi</a:t>
            </a:r>
          </a:p>
          <a:p>
            <a:pPr algn="ctr"/>
            <a:r>
              <a:rPr lang="tr-TR" sz="2800" u="sng" dirty="0">
                <a:solidFill>
                  <a:srgbClr val="222222"/>
                </a:solidFill>
                <a:latin typeface="Arial" panose="020B0604020202020204" pitchFamily="34" charset="0"/>
              </a:rPr>
              <a:t>@banuyenimedya</a:t>
            </a:r>
          </a:p>
          <a:p>
            <a:pPr marL="342900" indent="-342900" algn="ctr">
              <a:buFont typeface="Arial" panose="020B0604020202020204" pitchFamily="34" charset="0"/>
              <a:buChar char="•"/>
            </a:pPr>
            <a:endParaRPr lang="tr-TR" sz="2800" u="sng" dirty="0">
              <a:solidFill>
                <a:srgbClr val="222222"/>
              </a:solidFill>
              <a:latin typeface="Arial" panose="020B0604020202020204" pitchFamily="34" charset="0"/>
            </a:endParaRPr>
          </a:p>
          <a:p>
            <a:pPr marL="342900" indent="-342900" algn="ctr">
              <a:buFont typeface="Arial" panose="020B0604020202020204" pitchFamily="34" charset="0"/>
              <a:buChar char="•"/>
            </a:pPr>
            <a:r>
              <a:rPr lang="tr-TR" sz="2800" dirty="0">
                <a:solidFill>
                  <a:srgbClr val="222222"/>
                </a:solidFill>
                <a:latin typeface="Arial" panose="020B0604020202020204" pitchFamily="34" charset="0"/>
              </a:rPr>
              <a:t>Bölümümüzün X Adresi</a:t>
            </a:r>
          </a:p>
          <a:p>
            <a:pPr algn="ctr"/>
            <a:r>
              <a:rPr lang="tr-TR" sz="2800" dirty="0">
                <a:solidFill>
                  <a:srgbClr val="222222"/>
                </a:solidFill>
                <a:latin typeface="Arial" panose="020B0604020202020204" pitchFamily="34" charset="0"/>
              </a:rPr>
              <a:t> </a:t>
            </a:r>
            <a:r>
              <a:rPr lang="tr-TR" sz="2800" u="sng" dirty="0">
                <a:solidFill>
                  <a:srgbClr val="222222"/>
                </a:solidFill>
                <a:latin typeface="Arial" panose="020B0604020202020204" pitchFamily="34" charset="0"/>
              </a:rPr>
              <a:t>@Banuyenimedya</a:t>
            </a: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68" cy="6858000"/>
          </a:xfrm>
          <a:prstGeom prst="rect">
            <a:avLst/>
          </a:prstGeom>
        </p:spPr>
      </p:pic>
    </p:spTree>
    <p:extLst>
      <p:ext uri="{BB962C8B-B14F-4D97-AF65-F5344CB8AC3E}">
        <p14:creationId xmlns:p14="http://schemas.microsoft.com/office/powerpoint/2010/main" val="2121703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68" cy="6858000"/>
          </a:xfrm>
          <a:prstGeom prst="rect">
            <a:avLst/>
          </a:prstGeom>
        </p:spPr>
      </p:pic>
      <p:pic>
        <p:nvPicPr>
          <p:cNvPr id="5" name="Resim 4">
            <a:extLst>
              <a:ext uri="{FF2B5EF4-FFF2-40B4-BE49-F238E27FC236}">
                <a16:creationId xmlns:a16="http://schemas.microsoft.com/office/drawing/2014/main" id="{2ED4174D-DD87-42BD-9C86-EC69C956E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68" y="770019"/>
            <a:ext cx="10636238" cy="4796591"/>
          </a:xfrm>
          <a:prstGeom prst="rect">
            <a:avLst/>
          </a:prstGeom>
        </p:spPr>
      </p:pic>
    </p:spTree>
    <p:extLst>
      <p:ext uri="{BB962C8B-B14F-4D97-AF65-F5344CB8AC3E}">
        <p14:creationId xmlns:p14="http://schemas.microsoft.com/office/powerpoint/2010/main" val="402283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47613" y="2828835"/>
            <a:ext cx="9096774" cy="1200329"/>
          </a:xfrm>
          <a:prstGeom prst="rect">
            <a:avLst/>
          </a:prstGeom>
        </p:spPr>
        <p:txBody>
          <a:bodyPr wrap="square">
            <a:spAutoFit/>
          </a:bodyPr>
          <a:lstStyle/>
          <a:p>
            <a:pPr algn="just"/>
            <a:r>
              <a:rPr lang="tr-TR" sz="3600" dirty="0">
                <a:solidFill>
                  <a:srgbClr val="222222"/>
                </a:solidFill>
                <a:latin typeface="Arial" panose="020B0604020202020204" pitchFamily="34" charset="0"/>
                <a:cs typeface="Arial" panose="020B0604020202020204" pitchFamily="34" charset="0"/>
              </a:rPr>
              <a:t>Tüm Öğrencilerimize </a:t>
            </a:r>
          </a:p>
          <a:p>
            <a:pPr algn="just"/>
            <a:r>
              <a:rPr lang="tr-TR" sz="3600" dirty="0">
                <a:solidFill>
                  <a:srgbClr val="222222"/>
                </a:solidFill>
                <a:latin typeface="Arial" panose="020B0604020202020204" pitchFamily="34" charset="0"/>
                <a:cs typeface="Arial" panose="020B0604020202020204" pitchFamily="34" charset="0"/>
              </a:rPr>
              <a:t>Başarılar Dileriz</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68" cy="6858000"/>
          </a:xfrm>
          <a:prstGeom prst="rect">
            <a:avLst/>
          </a:prstGeom>
        </p:spPr>
      </p:pic>
    </p:spTree>
    <p:extLst>
      <p:ext uri="{BB962C8B-B14F-4D97-AF65-F5344CB8AC3E}">
        <p14:creationId xmlns:p14="http://schemas.microsoft.com/office/powerpoint/2010/main" val="7596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585630" y="301053"/>
            <a:ext cx="4330930" cy="646331"/>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YENİ MEDYA VE İLETİŞİM </a:t>
            </a:r>
          </a:p>
          <a:p>
            <a:pPr algn="ctr"/>
            <a:r>
              <a:rPr lang="tr-TR" b="1" dirty="0">
                <a:latin typeface="Arial" panose="020B0604020202020204" pitchFamily="34" charset="0"/>
                <a:cs typeface="Arial" panose="020B0604020202020204" pitchFamily="34" charset="0"/>
              </a:rPr>
              <a:t>AKADEMİK KADRO</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2553" y="0"/>
            <a:ext cx="1196554" cy="6858000"/>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val="1540514142"/>
              </p:ext>
            </p:extLst>
          </p:nvPr>
        </p:nvGraphicFramePr>
        <p:xfrm>
          <a:off x="2879558" y="979224"/>
          <a:ext cx="5743074" cy="1483360"/>
        </p:xfrm>
        <a:graphic>
          <a:graphicData uri="http://schemas.openxmlformats.org/drawingml/2006/table">
            <a:tbl>
              <a:tblPr firstRow="1" bandRow="1">
                <a:tableStyleId>{5C22544A-7EE6-4342-B048-85BDC9FD1C3A}</a:tableStyleId>
              </a:tblPr>
              <a:tblGrid>
                <a:gridCol w="2871537">
                  <a:extLst>
                    <a:ext uri="{9D8B030D-6E8A-4147-A177-3AD203B41FA5}">
                      <a16:colId xmlns:a16="http://schemas.microsoft.com/office/drawing/2014/main" val="2552214676"/>
                    </a:ext>
                  </a:extLst>
                </a:gridCol>
                <a:gridCol w="2871537">
                  <a:extLst>
                    <a:ext uri="{9D8B030D-6E8A-4147-A177-3AD203B41FA5}">
                      <a16:colId xmlns:a16="http://schemas.microsoft.com/office/drawing/2014/main" val="3699846247"/>
                    </a:ext>
                  </a:extLst>
                </a:gridCol>
              </a:tblGrid>
              <a:tr h="370840">
                <a:tc>
                  <a:txBody>
                    <a:bodyPr/>
                    <a:lstStyle/>
                    <a:p>
                      <a:r>
                        <a:rPr lang="tr-TR" dirty="0">
                          <a:solidFill>
                            <a:schemeClr val="tx1"/>
                          </a:solidFill>
                        </a:rPr>
                        <a:t>Öğretim Elemanı</a:t>
                      </a:r>
                    </a:p>
                  </a:txBody>
                  <a:tcPr>
                    <a:solidFill>
                      <a:srgbClr val="FFC000"/>
                    </a:solidFill>
                  </a:tcPr>
                </a:tc>
                <a:tc>
                  <a:txBody>
                    <a:bodyPr/>
                    <a:lstStyle/>
                    <a:p>
                      <a:r>
                        <a:rPr lang="tr-TR" dirty="0">
                          <a:solidFill>
                            <a:schemeClr val="tx1"/>
                          </a:solidFill>
                        </a:rPr>
                        <a:t>Mevcut Sayı</a:t>
                      </a:r>
                    </a:p>
                  </a:txBody>
                  <a:tcPr>
                    <a:solidFill>
                      <a:srgbClr val="FFC000"/>
                    </a:solidFill>
                  </a:tcPr>
                </a:tc>
                <a:extLst>
                  <a:ext uri="{0D108BD9-81ED-4DB2-BD59-A6C34878D82A}">
                    <a16:rowId xmlns:a16="http://schemas.microsoft.com/office/drawing/2014/main" val="3319847843"/>
                  </a:ext>
                </a:extLst>
              </a:tr>
              <a:tr h="370840">
                <a:tc>
                  <a:txBody>
                    <a:bodyPr/>
                    <a:lstStyle/>
                    <a:p>
                      <a:r>
                        <a:rPr lang="tr-TR" dirty="0"/>
                        <a:t>Doçent Doktor</a:t>
                      </a:r>
                    </a:p>
                  </a:txBody>
                  <a:tcPr/>
                </a:tc>
                <a:tc>
                  <a:txBody>
                    <a:bodyPr/>
                    <a:lstStyle/>
                    <a:p>
                      <a:r>
                        <a:rPr lang="tr-TR" dirty="0"/>
                        <a:t>4</a:t>
                      </a:r>
                    </a:p>
                  </a:txBody>
                  <a:tcPr/>
                </a:tc>
                <a:extLst>
                  <a:ext uri="{0D108BD9-81ED-4DB2-BD59-A6C34878D82A}">
                    <a16:rowId xmlns:a16="http://schemas.microsoft.com/office/drawing/2014/main" val="946968030"/>
                  </a:ext>
                </a:extLst>
              </a:tr>
              <a:tr h="370840">
                <a:tc>
                  <a:txBody>
                    <a:bodyPr/>
                    <a:lstStyle/>
                    <a:p>
                      <a:r>
                        <a:rPr lang="tr-TR" dirty="0"/>
                        <a:t>Doktor Öğretim Üyesi </a:t>
                      </a:r>
                    </a:p>
                  </a:txBody>
                  <a:tcPr/>
                </a:tc>
                <a:tc>
                  <a:txBody>
                    <a:bodyPr/>
                    <a:lstStyle/>
                    <a:p>
                      <a:r>
                        <a:rPr lang="tr-TR" dirty="0"/>
                        <a:t>2</a:t>
                      </a:r>
                    </a:p>
                  </a:txBody>
                  <a:tcPr/>
                </a:tc>
                <a:extLst>
                  <a:ext uri="{0D108BD9-81ED-4DB2-BD59-A6C34878D82A}">
                    <a16:rowId xmlns:a16="http://schemas.microsoft.com/office/drawing/2014/main" val="2070951720"/>
                  </a:ext>
                </a:extLst>
              </a:tr>
              <a:tr h="370840">
                <a:tc>
                  <a:txBody>
                    <a:bodyPr/>
                    <a:lstStyle/>
                    <a:p>
                      <a:r>
                        <a:rPr lang="tr-TR" dirty="0"/>
                        <a:t>Araştırma Görevlisi</a:t>
                      </a:r>
                    </a:p>
                  </a:txBody>
                  <a:tcPr/>
                </a:tc>
                <a:tc>
                  <a:txBody>
                    <a:bodyPr/>
                    <a:lstStyle/>
                    <a:p>
                      <a:r>
                        <a:rPr lang="tr-TR" dirty="0"/>
                        <a:t>2</a:t>
                      </a:r>
                    </a:p>
                  </a:txBody>
                  <a:tcPr/>
                </a:tc>
                <a:extLst>
                  <a:ext uri="{0D108BD9-81ED-4DB2-BD59-A6C34878D82A}">
                    <a16:rowId xmlns:a16="http://schemas.microsoft.com/office/drawing/2014/main" val="4268414931"/>
                  </a:ext>
                </a:extLst>
              </a:tr>
            </a:tbl>
          </a:graphicData>
        </a:graphic>
      </p:graphicFrame>
      <p:sp>
        <p:nvSpPr>
          <p:cNvPr id="6" name="Dikdörtgen 5"/>
          <p:cNvSpPr/>
          <p:nvPr/>
        </p:nvSpPr>
        <p:spPr>
          <a:xfrm>
            <a:off x="3996830" y="2644141"/>
            <a:ext cx="3508530" cy="369332"/>
          </a:xfrm>
          <a:prstGeom prst="rect">
            <a:avLst/>
          </a:prstGeom>
        </p:spPr>
        <p:txBody>
          <a:bodyPr wrap="square">
            <a:spAutoFit/>
          </a:bodyPr>
          <a:lstStyle/>
          <a:p>
            <a:r>
              <a:rPr lang="tr-TR" b="1" dirty="0">
                <a:latin typeface="Arial" panose="020B0604020202020204" pitchFamily="34" charset="0"/>
                <a:cs typeface="Arial" panose="020B0604020202020204" pitchFamily="34" charset="0"/>
              </a:rPr>
              <a:t>ANABİLİM DALLARI DAĞILIMI</a:t>
            </a:r>
          </a:p>
        </p:txBody>
      </p:sp>
      <p:graphicFrame>
        <p:nvGraphicFramePr>
          <p:cNvPr id="8" name="Tablo 7"/>
          <p:cNvGraphicFramePr>
            <a:graphicFrameLocks noGrp="1"/>
          </p:cNvGraphicFramePr>
          <p:nvPr>
            <p:extLst>
              <p:ext uri="{D42A27DB-BD31-4B8C-83A1-F6EECF244321}">
                <p14:modId xmlns:p14="http://schemas.microsoft.com/office/powerpoint/2010/main" val="55225681"/>
              </p:ext>
            </p:extLst>
          </p:nvPr>
        </p:nvGraphicFramePr>
        <p:xfrm>
          <a:off x="1768642" y="2998900"/>
          <a:ext cx="8658725" cy="2856713"/>
        </p:xfrm>
        <a:graphic>
          <a:graphicData uri="http://schemas.openxmlformats.org/drawingml/2006/table">
            <a:tbl>
              <a:tblPr firstRow="1" bandRow="1">
                <a:tableStyleId>{5C22544A-7EE6-4342-B048-85BDC9FD1C3A}</a:tableStyleId>
              </a:tblPr>
              <a:tblGrid>
                <a:gridCol w="3972260">
                  <a:extLst>
                    <a:ext uri="{9D8B030D-6E8A-4147-A177-3AD203B41FA5}">
                      <a16:colId xmlns:a16="http://schemas.microsoft.com/office/drawing/2014/main" val="2008352310"/>
                    </a:ext>
                  </a:extLst>
                </a:gridCol>
                <a:gridCol w="4686465">
                  <a:extLst>
                    <a:ext uri="{9D8B030D-6E8A-4147-A177-3AD203B41FA5}">
                      <a16:colId xmlns:a16="http://schemas.microsoft.com/office/drawing/2014/main" val="2293853286"/>
                    </a:ext>
                  </a:extLst>
                </a:gridCol>
              </a:tblGrid>
              <a:tr h="291288">
                <a:tc>
                  <a:txBody>
                    <a:bodyPr/>
                    <a:lstStyle/>
                    <a:p>
                      <a:pPr algn="l"/>
                      <a:r>
                        <a:rPr lang="tr-TR" sz="1600" b="0" dirty="0">
                          <a:solidFill>
                            <a:schemeClr val="tx1"/>
                          </a:solidFill>
                          <a:latin typeface="Arial" panose="020B0604020202020204" pitchFamily="34" charset="0"/>
                          <a:cs typeface="Arial" panose="020B0604020202020204" pitchFamily="34" charset="0"/>
                        </a:rPr>
                        <a:t>Doçent Doktor Ahmet GÜVEN </a:t>
                      </a:r>
                    </a:p>
                  </a:txBody>
                  <a:tcPr>
                    <a:solidFill>
                      <a:schemeClr val="accent1">
                        <a:lumMod val="40000"/>
                        <a:lumOff val="60000"/>
                      </a:schemeClr>
                    </a:solidFill>
                  </a:tcPr>
                </a:tc>
                <a:tc>
                  <a:txBody>
                    <a:bodyPr/>
                    <a:lstStyle/>
                    <a:p>
                      <a:pPr algn="l"/>
                      <a:r>
                        <a:rPr lang="tr-TR" sz="1600" b="0" dirty="0">
                          <a:solidFill>
                            <a:schemeClr val="tx1"/>
                          </a:solidFill>
                          <a:latin typeface="Arial" panose="020B0604020202020204" pitchFamily="34" charset="0"/>
                          <a:cs typeface="Arial" panose="020B0604020202020204" pitchFamily="34" charset="0"/>
                        </a:rPr>
                        <a:t>Radyo, Televizyon ve Sinema</a:t>
                      </a:r>
                    </a:p>
                  </a:txBody>
                  <a:tcPr>
                    <a:solidFill>
                      <a:schemeClr val="accent1">
                        <a:lumMod val="40000"/>
                        <a:lumOff val="60000"/>
                      </a:schemeClr>
                    </a:solidFill>
                  </a:tcPr>
                </a:tc>
                <a:extLst>
                  <a:ext uri="{0D108BD9-81ED-4DB2-BD59-A6C34878D82A}">
                    <a16:rowId xmlns:a16="http://schemas.microsoft.com/office/drawing/2014/main" val="949826262"/>
                  </a:ext>
                </a:extLst>
              </a:tr>
              <a:tr h="291288">
                <a:tc>
                  <a:txBody>
                    <a:bodyPr/>
                    <a:lstStyle/>
                    <a:p>
                      <a:pPr algn="l"/>
                      <a:r>
                        <a:rPr lang="tr-TR" sz="1600" b="0" dirty="0">
                          <a:solidFill>
                            <a:schemeClr val="tx1"/>
                          </a:solidFill>
                          <a:latin typeface="Arial" panose="020B0604020202020204" pitchFamily="34" charset="0"/>
                          <a:cs typeface="Arial" panose="020B0604020202020204" pitchFamily="34" charset="0"/>
                        </a:rPr>
                        <a:t>Doçent Doktor Orhan DUMAN</a:t>
                      </a:r>
                    </a:p>
                  </a:txBody>
                  <a:tcPr/>
                </a:tc>
                <a:tc>
                  <a:txBody>
                    <a:bodyPr/>
                    <a:lstStyle/>
                    <a:p>
                      <a:pPr algn="l"/>
                      <a:r>
                        <a:rPr lang="tr-TR" sz="1600" b="0" dirty="0">
                          <a:solidFill>
                            <a:schemeClr val="tx1"/>
                          </a:solidFill>
                          <a:latin typeface="Arial" panose="020B0604020202020204" pitchFamily="34" charset="0"/>
                          <a:cs typeface="Arial" panose="020B0604020202020204" pitchFamily="34" charset="0"/>
                        </a:rPr>
                        <a:t>İletişim Bilimleri</a:t>
                      </a:r>
                    </a:p>
                  </a:txBody>
                  <a:tcPr/>
                </a:tc>
                <a:extLst>
                  <a:ext uri="{0D108BD9-81ED-4DB2-BD59-A6C34878D82A}">
                    <a16:rowId xmlns:a16="http://schemas.microsoft.com/office/drawing/2014/main" val="910315444"/>
                  </a:ext>
                </a:extLst>
              </a:tr>
              <a:tr h="291288">
                <a:tc>
                  <a:txBody>
                    <a:bodyPr/>
                    <a:lstStyle/>
                    <a:p>
                      <a:pPr algn="l"/>
                      <a:r>
                        <a:rPr lang="tr-TR" sz="1600" b="0" dirty="0">
                          <a:solidFill>
                            <a:schemeClr val="tx1"/>
                          </a:solidFill>
                          <a:latin typeface="Arial" panose="020B0604020202020204" pitchFamily="34" charset="0"/>
                          <a:cs typeface="Arial" panose="020B0604020202020204" pitchFamily="34" charset="0"/>
                        </a:rPr>
                        <a:t>Doçent Doktor Gül Dilek TÜRK</a:t>
                      </a:r>
                    </a:p>
                  </a:txBody>
                  <a:tcPr>
                    <a:solidFill>
                      <a:schemeClr val="accent1">
                        <a:lumMod val="40000"/>
                        <a:lumOff val="60000"/>
                      </a:schemeClr>
                    </a:solidFill>
                  </a:tcPr>
                </a:tc>
                <a:tc>
                  <a:txBody>
                    <a:bodyPr/>
                    <a:lstStyle/>
                    <a:p>
                      <a:pPr algn="l"/>
                      <a:r>
                        <a:rPr lang="tr-TR" sz="1600" b="0" dirty="0">
                          <a:solidFill>
                            <a:schemeClr val="tx1"/>
                          </a:solidFill>
                          <a:latin typeface="Arial" panose="020B0604020202020204" pitchFamily="34" charset="0"/>
                          <a:cs typeface="Arial" panose="020B0604020202020204" pitchFamily="34" charset="0"/>
                        </a:rPr>
                        <a:t>İletişim Bilimleri</a:t>
                      </a:r>
                    </a:p>
                  </a:txBody>
                  <a:tcPr>
                    <a:solidFill>
                      <a:schemeClr val="accent1">
                        <a:lumMod val="40000"/>
                        <a:lumOff val="60000"/>
                      </a:schemeClr>
                    </a:solidFill>
                  </a:tcPr>
                </a:tc>
                <a:extLst>
                  <a:ext uri="{0D108BD9-81ED-4DB2-BD59-A6C34878D82A}">
                    <a16:rowId xmlns:a16="http://schemas.microsoft.com/office/drawing/2014/main" val="4166650094"/>
                  </a:ext>
                </a:extLst>
              </a:tr>
              <a:tr h="291288">
                <a:tc>
                  <a:txBody>
                    <a:bodyPr/>
                    <a:lstStyle/>
                    <a:p>
                      <a:pPr algn="l"/>
                      <a:r>
                        <a:rPr lang="tr-TR" sz="1600" b="0" dirty="0">
                          <a:solidFill>
                            <a:schemeClr val="tx1"/>
                          </a:solidFill>
                          <a:latin typeface="Arial" panose="020B0604020202020204" pitchFamily="34" charset="0"/>
                          <a:cs typeface="Arial" panose="020B0604020202020204" pitchFamily="34" charset="0"/>
                        </a:rPr>
                        <a:t>Doçent Doktor Aysel KURNAZ </a:t>
                      </a:r>
                    </a:p>
                  </a:txBody>
                  <a:tcPr/>
                </a:tc>
                <a:tc>
                  <a:txBody>
                    <a:bodyPr/>
                    <a:lstStyle/>
                    <a:p>
                      <a:pPr algn="l"/>
                      <a:r>
                        <a:rPr lang="tr-TR" sz="1600" b="0" dirty="0">
                          <a:solidFill>
                            <a:schemeClr val="tx1"/>
                          </a:solidFill>
                          <a:latin typeface="Arial" panose="020B0604020202020204" pitchFamily="34" charset="0"/>
                          <a:cs typeface="Arial" panose="020B0604020202020204" pitchFamily="34" charset="0"/>
                        </a:rPr>
                        <a:t>İletişim Bilimleri</a:t>
                      </a:r>
                    </a:p>
                  </a:txBody>
                  <a:tcPr/>
                </a:tc>
                <a:extLst>
                  <a:ext uri="{0D108BD9-81ED-4DB2-BD59-A6C34878D82A}">
                    <a16:rowId xmlns:a16="http://schemas.microsoft.com/office/drawing/2014/main" val="1484663647"/>
                  </a:ext>
                </a:extLst>
              </a:tr>
              <a:tr h="291288">
                <a:tc>
                  <a:txBody>
                    <a:bodyPr/>
                    <a:lstStyle/>
                    <a:p>
                      <a:pPr algn="l"/>
                      <a:r>
                        <a:rPr lang="tr-TR" sz="1600" b="0" dirty="0">
                          <a:solidFill>
                            <a:schemeClr val="tx1"/>
                          </a:solidFill>
                          <a:latin typeface="Arial" panose="020B0604020202020204" pitchFamily="34" charset="0"/>
                          <a:cs typeface="Arial" panose="020B0604020202020204" pitchFamily="34" charset="0"/>
                        </a:rPr>
                        <a:t>Doktor Öğretim Üyesi İpek TOK</a:t>
                      </a:r>
                    </a:p>
                  </a:txBody>
                  <a:tcPr>
                    <a:solidFill>
                      <a:schemeClr val="accent1">
                        <a:lumMod val="40000"/>
                        <a:lumOff val="60000"/>
                      </a:schemeClr>
                    </a:solidFill>
                  </a:tcPr>
                </a:tc>
                <a:tc>
                  <a:txBody>
                    <a:bodyPr/>
                    <a:lstStyle/>
                    <a:p>
                      <a:pPr algn="l"/>
                      <a:r>
                        <a:rPr lang="tr-TR" sz="1600" b="0" dirty="0">
                          <a:solidFill>
                            <a:schemeClr val="tx1"/>
                          </a:solidFill>
                          <a:latin typeface="Arial" panose="020B0604020202020204" pitchFamily="34" charset="0"/>
                          <a:cs typeface="Arial" panose="020B0604020202020204" pitchFamily="34" charset="0"/>
                        </a:rPr>
                        <a:t>Yeni Medya ve Gazetecilik</a:t>
                      </a:r>
                    </a:p>
                  </a:txBody>
                  <a:tcPr>
                    <a:solidFill>
                      <a:schemeClr val="accent1">
                        <a:lumMod val="40000"/>
                        <a:lumOff val="60000"/>
                      </a:schemeClr>
                    </a:solidFill>
                  </a:tcPr>
                </a:tc>
                <a:extLst>
                  <a:ext uri="{0D108BD9-81ED-4DB2-BD59-A6C34878D82A}">
                    <a16:rowId xmlns:a16="http://schemas.microsoft.com/office/drawing/2014/main" val="494293581"/>
                  </a:ext>
                </a:extLst>
              </a:tr>
              <a:tr h="291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a:solidFill>
                            <a:schemeClr val="tx1"/>
                          </a:solidFill>
                          <a:latin typeface="Arial" panose="020B0604020202020204" pitchFamily="34" charset="0"/>
                          <a:cs typeface="Arial" panose="020B0604020202020204" pitchFamily="34" charset="0"/>
                        </a:rPr>
                        <a:t>Doktor Öğretim Üyesi Esra TANİ YILDIZ</a:t>
                      </a:r>
                    </a:p>
                  </a:txBody>
                  <a:tcPr/>
                </a:tc>
                <a:tc>
                  <a:txBody>
                    <a:bodyPr/>
                    <a:lstStyle/>
                    <a:p>
                      <a:pPr algn="l"/>
                      <a:r>
                        <a:rPr lang="tr-TR" sz="1600" b="0" dirty="0">
                          <a:solidFill>
                            <a:schemeClr val="tx1"/>
                          </a:solidFill>
                          <a:latin typeface="Arial" panose="020B0604020202020204" pitchFamily="34" charset="0"/>
                          <a:cs typeface="Arial" panose="020B0604020202020204" pitchFamily="34" charset="0"/>
                        </a:rPr>
                        <a:t>Yeni Medya ve Gazetecilik</a:t>
                      </a:r>
                    </a:p>
                  </a:txBody>
                  <a:tcPr/>
                </a:tc>
                <a:extLst>
                  <a:ext uri="{0D108BD9-81ED-4DB2-BD59-A6C34878D82A}">
                    <a16:rowId xmlns:a16="http://schemas.microsoft.com/office/drawing/2014/main" val="309368362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a:solidFill>
                            <a:schemeClr val="tx1"/>
                          </a:solidFill>
                          <a:latin typeface="Arial" panose="020B0604020202020204" pitchFamily="34" charset="0"/>
                          <a:cs typeface="Arial" panose="020B0604020202020204" pitchFamily="34" charset="0"/>
                        </a:rPr>
                        <a:t>Araştırma Görevlisi İrfan YALÇIN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0" dirty="0">
                          <a:solidFill>
                            <a:schemeClr val="tx1"/>
                          </a:solidFill>
                          <a:latin typeface="Arial" panose="020B0604020202020204" pitchFamily="34" charset="0"/>
                          <a:cs typeface="Arial" panose="020B0604020202020204" pitchFamily="34" charset="0"/>
                        </a:rPr>
                        <a:t>Radyo, Televizyon ve Sinema</a:t>
                      </a:r>
                    </a:p>
                  </a:txBody>
                  <a:tcPr/>
                </a:tc>
                <a:extLst>
                  <a:ext uri="{0D108BD9-81ED-4DB2-BD59-A6C34878D82A}">
                    <a16:rowId xmlns:a16="http://schemas.microsoft.com/office/drawing/2014/main" val="760146653"/>
                  </a:ext>
                </a:extLst>
              </a:tr>
              <a:tr h="509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a:solidFill>
                            <a:schemeClr val="tx1"/>
                          </a:solidFill>
                          <a:latin typeface="Arial" panose="020B0604020202020204" pitchFamily="34" charset="0"/>
                          <a:cs typeface="Arial" panose="020B0604020202020204" pitchFamily="34" charset="0"/>
                        </a:rPr>
                        <a:t>Araştırma Görevlisi Bedirhan ATLI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0" dirty="0">
                          <a:solidFill>
                            <a:schemeClr val="tx1"/>
                          </a:solidFill>
                          <a:latin typeface="Arial" panose="020B0604020202020204" pitchFamily="34" charset="0"/>
                          <a:cs typeface="Arial" panose="020B0604020202020204" pitchFamily="34" charset="0"/>
                        </a:rPr>
                        <a:t>İletişim Bilimleri</a:t>
                      </a:r>
                    </a:p>
                  </a:txBody>
                  <a:tcPr/>
                </a:tc>
                <a:extLst>
                  <a:ext uri="{0D108BD9-81ED-4DB2-BD59-A6C34878D82A}">
                    <a16:rowId xmlns:a16="http://schemas.microsoft.com/office/drawing/2014/main" val="3702202894"/>
                  </a:ext>
                </a:extLst>
              </a:tr>
            </a:tbl>
          </a:graphicData>
        </a:graphic>
      </p:graphicFrame>
    </p:spTree>
    <p:extLst>
      <p:ext uri="{BB962C8B-B14F-4D97-AF65-F5344CB8AC3E}">
        <p14:creationId xmlns:p14="http://schemas.microsoft.com/office/powerpoint/2010/main" val="255932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679165435"/>
              </p:ext>
            </p:extLst>
          </p:nvPr>
        </p:nvGraphicFramePr>
        <p:xfrm>
          <a:off x="1973179" y="946484"/>
          <a:ext cx="7932821" cy="4271241"/>
        </p:xfrm>
        <a:graphic>
          <a:graphicData uri="http://schemas.openxmlformats.org/drawingml/2006/table">
            <a:tbl>
              <a:tblPr firstRow="1" bandRow="1">
                <a:tableStyleId>{5C22544A-7EE6-4342-B048-85BDC9FD1C3A}</a:tableStyleId>
              </a:tblPr>
              <a:tblGrid>
                <a:gridCol w="2477204">
                  <a:extLst>
                    <a:ext uri="{9D8B030D-6E8A-4147-A177-3AD203B41FA5}">
                      <a16:colId xmlns:a16="http://schemas.microsoft.com/office/drawing/2014/main" val="87256019"/>
                    </a:ext>
                  </a:extLst>
                </a:gridCol>
                <a:gridCol w="2450159">
                  <a:extLst>
                    <a:ext uri="{9D8B030D-6E8A-4147-A177-3AD203B41FA5}">
                      <a16:colId xmlns:a16="http://schemas.microsoft.com/office/drawing/2014/main" val="862804341"/>
                    </a:ext>
                  </a:extLst>
                </a:gridCol>
                <a:gridCol w="3005458">
                  <a:extLst>
                    <a:ext uri="{9D8B030D-6E8A-4147-A177-3AD203B41FA5}">
                      <a16:colId xmlns:a16="http://schemas.microsoft.com/office/drawing/2014/main" val="1246029878"/>
                    </a:ext>
                  </a:extLst>
                </a:gridCol>
              </a:tblGrid>
              <a:tr h="635964">
                <a:tc gridSpan="3">
                  <a:txBody>
                    <a:bodyPr/>
                    <a:lstStyle/>
                    <a:p>
                      <a:pPr algn="ctr"/>
                      <a:r>
                        <a:rPr lang="tr-TR" sz="2000" b="1" dirty="0">
                          <a:solidFill>
                            <a:schemeClr val="tx1"/>
                          </a:solidFill>
                          <a:latin typeface="Arial" panose="020B0604020202020204" pitchFamily="34" charset="0"/>
                          <a:cs typeface="Arial" panose="020B0604020202020204" pitchFamily="34" charset="0"/>
                        </a:rPr>
                        <a:t>YENİ MEDYA VE</a:t>
                      </a:r>
                      <a:r>
                        <a:rPr lang="tr-TR" sz="2000" b="1" baseline="0" dirty="0">
                          <a:solidFill>
                            <a:schemeClr val="tx1"/>
                          </a:solidFill>
                          <a:latin typeface="Arial" panose="020B0604020202020204" pitchFamily="34" charset="0"/>
                          <a:cs typeface="Arial" panose="020B0604020202020204" pitchFamily="34" charset="0"/>
                        </a:rPr>
                        <a:t> </a:t>
                      </a:r>
                      <a:r>
                        <a:rPr lang="tr-TR" sz="2000" b="1" dirty="0">
                          <a:solidFill>
                            <a:schemeClr val="tx1"/>
                          </a:solidFill>
                          <a:latin typeface="Arial" panose="020B0604020202020204" pitchFamily="34" charset="0"/>
                          <a:cs typeface="Arial" panose="020B0604020202020204" pitchFamily="34" charset="0"/>
                        </a:rPr>
                        <a:t>İLETİŞİM BÖLÜMÜ </a:t>
                      </a:r>
                    </a:p>
                    <a:p>
                      <a:pPr algn="ctr"/>
                      <a:r>
                        <a:rPr lang="tr-TR" sz="2000" b="1" dirty="0">
                          <a:solidFill>
                            <a:schemeClr val="tx1"/>
                          </a:solidFill>
                          <a:latin typeface="Arial" panose="020B0604020202020204" pitchFamily="34" charset="0"/>
                          <a:cs typeface="Arial" panose="020B0604020202020204" pitchFamily="34" charset="0"/>
                        </a:rPr>
                        <a:t>ÖĞRENCİ SAYILARI</a:t>
                      </a:r>
                    </a:p>
                  </a:txBody>
                  <a:tcPr>
                    <a:solidFill>
                      <a:srgbClr val="FFC000"/>
                    </a:solidFill>
                  </a:tcPr>
                </a:tc>
                <a:tc hMerge="1">
                  <a:txBody>
                    <a:bodyPr/>
                    <a:lstStyle/>
                    <a:p>
                      <a:endParaRPr lang="tr-TR" dirty="0"/>
                    </a:p>
                  </a:txBody>
                  <a:tcPr/>
                </a:tc>
                <a:tc hMerge="1">
                  <a:txBody>
                    <a:bodyPr/>
                    <a:lstStyle/>
                    <a:p>
                      <a:endParaRPr lang="tr-TR"/>
                    </a:p>
                  </a:txBody>
                  <a:tcPr/>
                </a:tc>
                <a:extLst>
                  <a:ext uri="{0D108BD9-81ED-4DB2-BD59-A6C34878D82A}">
                    <a16:rowId xmlns:a16="http://schemas.microsoft.com/office/drawing/2014/main" val="1473042208"/>
                  </a:ext>
                </a:extLst>
              </a:tr>
              <a:tr h="458610">
                <a:tc>
                  <a:txBody>
                    <a:bodyPr/>
                    <a:lstStyle/>
                    <a:p>
                      <a:pPr algn="ctr"/>
                      <a:r>
                        <a:rPr lang="tr-TR" sz="2000" b="1" u="none" dirty="0">
                          <a:latin typeface="Arial" panose="020B0604020202020204" pitchFamily="34" charset="0"/>
                          <a:cs typeface="Arial" panose="020B0604020202020204" pitchFamily="34" charset="0"/>
                        </a:rPr>
                        <a:t>Yıl</a:t>
                      </a:r>
                    </a:p>
                  </a:txBody>
                  <a:tcPr/>
                </a:tc>
                <a:tc>
                  <a:txBody>
                    <a:bodyPr/>
                    <a:lstStyle/>
                    <a:p>
                      <a:pPr algn="ctr"/>
                      <a:r>
                        <a:rPr lang="tr-TR" sz="2000" b="1" u="none" dirty="0">
                          <a:latin typeface="Arial" panose="020B0604020202020204" pitchFamily="34" charset="0"/>
                          <a:cs typeface="Arial" panose="020B0604020202020204" pitchFamily="34" charset="0"/>
                        </a:rPr>
                        <a:t>I. Öğretim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u="none" dirty="0">
                          <a:latin typeface="Arial" panose="020B0604020202020204" pitchFamily="34" charset="0"/>
                          <a:cs typeface="Arial" panose="020B0604020202020204" pitchFamily="34" charset="0"/>
                        </a:rPr>
                        <a:t>II. Öğretim</a:t>
                      </a:r>
                    </a:p>
                  </a:txBody>
                  <a:tcPr/>
                </a:tc>
                <a:extLst>
                  <a:ext uri="{0D108BD9-81ED-4DB2-BD59-A6C34878D82A}">
                    <a16:rowId xmlns:a16="http://schemas.microsoft.com/office/drawing/2014/main" val="3633659811"/>
                  </a:ext>
                </a:extLst>
              </a:tr>
              <a:tr h="458610">
                <a:tc>
                  <a:txBody>
                    <a:bodyPr/>
                    <a:lstStyle/>
                    <a:p>
                      <a:pPr algn="ctr"/>
                      <a:r>
                        <a:rPr lang="tr-TR" sz="2000" b="1" u="none" dirty="0">
                          <a:latin typeface="Arial" panose="020B0604020202020204" pitchFamily="34" charset="0"/>
                          <a:cs typeface="Arial" panose="020B0604020202020204" pitchFamily="34" charset="0"/>
                        </a:rPr>
                        <a:t>2018</a:t>
                      </a:r>
                    </a:p>
                  </a:txBody>
                  <a:tcPr/>
                </a:tc>
                <a:tc>
                  <a:txBody>
                    <a:bodyPr/>
                    <a:lstStyle/>
                    <a:p>
                      <a:pPr algn="ctr"/>
                      <a:endParaRPr lang="tr-TR" sz="2000" b="1" u="none"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2000" b="1" u="non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16489264"/>
                  </a:ext>
                </a:extLst>
              </a:tr>
              <a:tr h="458610">
                <a:tc>
                  <a:txBody>
                    <a:bodyPr/>
                    <a:lstStyle/>
                    <a:p>
                      <a:pPr algn="ctr"/>
                      <a:r>
                        <a:rPr lang="tr-TR" sz="2000" b="1" u="none" dirty="0">
                          <a:latin typeface="Arial" panose="020B0604020202020204" pitchFamily="34" charset="0"/>
                          <a:cs typeface="Arial" panose="020B0604020202020204" pitchFamily="34" charset="0"/>
                        </a:rPr>
                        <a:t>2019</a:t>
                      </a:r>
                    </a:p>
                  </a:txBody>
                  <a:tcPr/>
                </a:tc>
                <a:tc>
                  <a:txBody>
                    <a:bodyPr/>
                    <a:lstStyle/>
                    <a:p>
                      <a:pPr algn="ctr"/>
                      <a:endParaRPr lang="tr-TR" sz="2000" b="1" u="none"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2000" b="1" u="non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2235772"/>
                  </a:ext>
                </a:extLst>
              </a:tr>
              <a:tr h="458610">
                <a:tc>
                  <a:txBody>
                    <a:bodyPr/>
                    <a:lstStyle/>
                    <a:p>
                      <a:pPr algn="ctr"/>
                      <a:r>
                        <a:rPr lang="tr-TR" sz="2000" b="1" u="none" dirty="0">
                          <a:latin typeface="Arial" panose="020B0604020202020204" pitchFamily="34" charset="0"/>
                          <a:cs typeface="Arial" panose="020B0604020202020204" pitchFamily="34" charset="0"/>
                        </a:rPr>
                        <a:t>2020</a:t>
                      </a:r>
                    </a:p>
                  </a:txBody>
                  <a:tcPr/>
                </a:tc>
                <a:tc>
                  <a:txBody>
                    <a:bodyPr/>
                    <a:lstStyle/>
                    <a:p>
                      <a:pPr algn="ctr"/>
                      <a:endParaRPr lang="tr-TR" sz="2000" b="1" u="none"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2000" b="1" u="non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7589120"/>
                  </a:ext>
                </a:extLst>
              </a:tr>
              <a:tr h="458610">
                <a:tc>
                  <a:txBody>
                    <a:bodyPr/>
                    <a:lstStyle/>
                    <a:p>
                      <a:pPr algn="ctr"/>
                      <a:r>
                        <a:rPr lang="tr-TR" sz="2000" b="1" u="none" dirty="0">
                          <a:latin typeface="Arial" panose="020B0604020202020204" pitchFamily="34" charset="0"/>
                          <a:cs typeface="Arial" panose="020B0604020202020204" pitchFamily="34" charset="0"/>
                        </a:rPr>
                        <a:t>2021</a:t>
                      </a:r>
                    </a:p>
                  </a:txBody>
                  <a:tcPr/>
                </a:tc>
                <a:tc>
                  <a:txBody>
                    <a:bodyPr/>
                    <a:lstStyle/>
                    <a:p>
                      <a:pPr algn="ctr"/>
                      <a:endParaRPr lang="tr-TR" sz="2000" b="1" u="none"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2000" b="1" u="non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4035454"/>
                  </a:ext>
                </a:extLst>
              </a:tr>
              <a:tr h="458610">
                <a:tc>
                  <a:txBody>
                    <a:bodyPr/>
                    <a:lstStyle/>
                    <a:p>
                      <a:pPr algn="ctr"/>
                      <a:r>
                        <a:rPr lang="tr-TR" sz="2000" b="1" u="none" dirty="0">
                          <a:latin typeface="Arial" panose="020B0604020202020204" pitchFamily="34" charset="0"/>
                          <a:cs typeface="Arial" panose="020B0604020202020204" pitchFamily="34" charset="0"/>
                        </a:rPr>
                        <a:t>2022</a:t>
                      </a:r>
                    </a:p>
                  </a:txBody>
                  <a:tcPr/>
                </a:tc>
                <a:tc>
                  <a:txBody>
                    <a:bodyPr/>
                    <a:lstStyle/>
                    <a:p>
                      <a:pPr algn="ctr"/>
                      <a:endParaRPr lang="tr-TR" sz="2000" b="1" u="none"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2000" b="1" u="non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8412923"/>
                  </a:ext>
                </a:extLst>
              </a:tr>
              <a:tr h="369514">
                <a:tc>
                  <a:txBody>
                    <a:bodyPr/>
                    <a:lstStyle/>
                    <a:p>
                      <a:pPr algn="ctr"/>
                      <a:r>
                        <a:rPr lang="tr-TR" sz="2000" b="1" u="none" dirty="0">
                          <a:latin typeface="Arial" panose="020B0604020202020204" pitchFamily="34" charset="0"/>
                          <a:cs typeface="Arial" panose="020B0604020202020204" pitchFamily="34" charset="0"/>
                        </a:rPr>
                        <a:t>2023</a:t>
                      </a:r>
                    </a:p>
                  </a:txBody>
                  <a:tcPr/>
                </a:tc>
                <a:tc>
                  <a:txBody>
                    <a:bodyPr/>
                    <a:lstStyle/>
                    <a:p>
                      <a:pPr algn="ctr"/>
                      <a:r>
                        <a:rPr lang="tr-TR" sz="2000" dirty="0">
                          <a:latin typeface="Arial" panose="020B0604020202020204" pitchFamily="34" charset="0"/>
                          <a:cs typeface="Arial" panose="020B0604020202020204" pitchFamily="34" charset="0"/>
                        </a:rPr>
                        <a:t>62</a:t>
                      </a:r>
                    </a:p>
                  </a:txBody>
                  <a:tcPr/>
                </a:tc>
                <a:tc>
                  <a:txBody>
                    <a:bodyPr/>
                    <a:lstStyle/>
                    <a:p>
                      <a:pPr algn="ctr"/>
                      <a:r>
                        <a:rPr lang="tr-TR" sz="2000" dirty="0">
                          <a:latin typeface="Arial" panose="020B0604020202020204" pitchFamily="34" charset="0"/>
                          <a:cs typeface="Arial" panose="020B0604020202020204" pitchFamily="34" charset="0"/>
                        </a:rPr>
                        <a:t>51</a:t>
                      </a:r>
                    </a:p>
                  </a:txBody>
                  <a:tcPr/>
                </a:tc>
                <a:extLst>
                  <a:ext uri="{0D108BD9-81ED-4DB2-BD59-A6C34878D82A}">
                    <a16:rowId xmlns:a16="http://schemas.microsoft.com/office/drawing/2014/main" val="2811682989"/>
                  </a:ext>
                </a:extLst>
              </a:tr>
              <a:tr h="422301">
                <a:tc>
                  <a:txBody>
                    <a:bodyPr/>
                    <a:lstStyle/>
                    <a:p>
                      <a:pPr algn="ctr"/>
                      <a:r>
                        <a:rPr lang="tr-TR" sz="2000" b="1" u="none" dirty="0">
                          <a:latin typeface="Arial" panose="020B0604020202020204" pitchFamily="34" charset="0"/>
                          <a:cs typeface="Arial" panose="020B0604020202020204" pitchFamily="34" charset="0"/>
                        </a:rPr>
                        <a:t>2024</a:t>
                      </a:r>
                    </a:p>
                  </a:txBody>
                  <a:tcPr/>
                </a:tc>
                <a:tc>
                  <a:txBody>
                    <a:bodyPr/>
                    <a:lstStyle/>
                    <a:p>
                      <a:pPr algn="ctr"/>
                      <a:r>
                        <a:rPr lang="tr-TR" sz="2000" dirty="0">
                          <a:latin typeface="Arial" panose="020B0604020202020204" pitchFamily="34" charset="0"/>
                          <a:cs typeface="Arial" panose="020B0604020202020204" pitchFamily="34" charset="0"/>
                        </a:rPr>
                        <a:t>62</a:t>
                      </a:r>
                    </a:p>
                  </a:txBody>
                  <a:tcPr/>
                </a:tc>
                <a:tc>
                  <a:txBody>
                    <a:bodyPr/>
                    <a:lstStyle/>
                    <a:p>
                      <a:pPr algn="ctr"/>
                      <a:r>
                        <a:rPr lang="tr-TR" sz="20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26359353"/>
                  </a:ext>
                </a:extLst>
              </a:tr>
            </a:tbl>
          </a:graphicData>
        </a:graphic>
      </p:graphicFrame>
      <p:sp>
        <p:nvSpPr>
          <p:cNvPr id="4" name="Metin kutusu 3"/>
          <p:cNvSpPr txBox="1"/>
          <p:nvPr/>
        </p:nvSpPr>
        <p:spPr>
          <a:xfrm>
            <a:off x="4375010" y="417533"/>
            <a:ext cx="3441979" cy="400110"/>
          </a:xfrm>
          <a:prstGeom prst="rect">
            <a:avLst/>
          </a:prstGeom>
          <a:noFill/>
        </p:spPr>
        <p:txBody>
          <a:bodyPr wrap="square" rtlCol="0">
            <a:spAutoFit/>
          </a:bodyPr>
          <a:lstStyle/>
          <a:p>
            <a:pPr algn="ctr"/>
            <a:r>
              <a:rPr lang="tr-TR" sz="2000" b="1" dirty="0">
                <a:latin typeface="Arial" panose="020B0604020202020204" pitchFamily="34" charset="0"/>
                <a:cs typeface="Arial" panose="020B0604020202020204" pitchFamily="34" charset="0"/>
              </a:rPr>
              <a:t>EĞİTİM VE ÖĞRETİM</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5446" y="0"/>
            <a:ext cx="1196554" cy="6858000"/>
          </a:xfrm>
          <a:prstGeom prst="rect">
            <a:avLst/>
          </a:prstGeom>
        </p:spPr>
      </p:pic>
    </p:spTree>
    <p:extLst>
      <p:ext uri="{BB962C8B-B14F-4D97-AF65-F5344CB8AC3E}">
        <p14:creationId xmlns:p14="http://schemas.microsoft.com/office/powerpoint/2010/main" val="5244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713145" y="1883942"/>
            <a:ext cx="6765710" cy="400110"/>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ÇİFT ANADAL PROGRAMLARIMIZ</a:t>
            </a:r>
            <a:endParaRPr kumimoji="0" lang="tr-TR" altLang="tr-TR" sz="2000" b="1" i="0" u="none" strike="noStrike" cap="none" normalizeH="0" baseline="0" dirty="0">
              <a:ln>
                <a:noFill/>
              </a:ln>
              <a:effectLst/>
              <a:latin typeface="Arial" panose="020B0604020202020204" pitchFamily="34" charset="0"/>
              <a:cs typeface="Arial" panose="020B0604020202020204" pitchFamily="34" charset="0"/>
            </a:endParaRPr>
          </a:p>
        </p:txBody>
      </p:sp>
      <p:graphicFrame>
        <p:nvGraphicFramePr>
          <p:cNvPr id="3" name="Tablo 2"/>
          <p:cNvGraphicFramePr>
            <a:graphicFrameLocks noGrp="1"/>
          </p:cNvGraphicFramePr>
          <p:nvPr>
            <p:extLst>
              <p:ext uri="{D42A27DB-BD31-4B8C-83A1-F6EECF244321}">
                <p14:modId xmlns:p14="http://schemas.microsoft.com/office/powerpoint/2010/main" val="2664502437"/>
              </p:ext>
            </p:extLst>
          </p:nvPr>
        </p:nvGraphicFramePr>
        <p:xfrm>
          <a:off x="2713145" y="2284052"/>
          <a:ext cx="6765710" cy="2804160"/>
        </p:xfrm>
        <a:graphic>
          <a:graphicData uri="http://schemas.openxmlformats.org/drawingml/2006/table">
            <a:tbl>
              <a:tblPr firstRow="1" bandRow="1">
                <a:tableStyleId>{5C22544A-7EE6-4342-B048-85BDC9FD1C3A}</a:tableStyleId>
              </a:tblPr>
              <a:tblGrid>
                <a:gridCol w="6765710">
                  <a:extLst>
                    <a:ext uri="{9D8B030D-6E8A-4147-A177-3AD203B41FA5}">
                      <a16:colId xmlns:a16="http://schemas.microsoft.com/office/drawing/2014/main" val="3719017241"/>
                    </a:ext>
                  </a:extLst>
                </a:gridCol>
              </a:tblGrid>
              <a:tr h="370840">
                <a:tc>
                  <a:txBody>
                    <a:bodyPr/>
                    <a:lstStyle/>
                    <a:p>
                      <a:pPr algn="ctr"/>
                      <a:r>
                        <a:rPr lang="tr-TR" sz="2000" b="0" dirty="0">
                          <a:solidFill>
                            <a:schemeClr val="tx1"/>
                          </a:solidFill>
                          <a:latin typeface="Arial" panose="020B0604020202020204" pitchFamily="34" charset="0"/>
                          <a:cs typeface="Arial" panose="020B0604020202020204" pitchFamily="34" charset="0"/>
                        </a:rPr>
                        <a:t>Halkla İlişkiler ve Reklamcılık </a:t>
                      </a:r>
                    </a:p>
                    <a:p>
                      <a:pPr algn="ctr"/>
                      <a:r>
                        <a:rPr lang="tr-TR" sz="2000" b="0" dirty="0">
                          <a:solidFill>
                            <a:schemeClr val="tx1"/>
                          </a:solidFill>
                          <a:latin typeface="Arial" panose="020B0604020202020204" pitchFamily="34" charset="0"/>
                          <a:cs typeface="Arial" panose="020B0604020202020204" pitchFamily="34" charset="0"/>
                        </a:rPr>
                        <a:t>(İletişim Fakültesi)</a:t>
                      </a:r>
                    </a:p>
                  </a:txBody>
                  <a:tcPr>
                    <a:solidFill>
                      <a:schemeClr val="accent1">
                        <a:lumMod val="20000"/>
                        <a:lumOff val="80000"/>
                      </a:schemeClr>
                    </a:solidFill>
                  </a:tcPr>
                </a:tc>
                <a:extLst>
                  <a:ext uri="{0D108BD9-81ED-4DB2-BD59-A6C34878D82A}">
                    <a16:rowId xmlns:a16="http://schemas.microsoft.com/office/drawing/2014/main" val="1058852913"/>
                  </a:ext>
                </a:extLst>
              </a:tr>
              <a:tr h="370840">
                <a:tc>
                  <a:txBody>
                    <a:bodyPr/>
                    <a:lstStyle/>
                    <a:p>
                      <a:pPr algn="ctr"/>
                      <a:r>
                        <a:rPr lang="tr-TR" sz="2000" b="0" dirty="0">
                          <a:solidFill>
                            <a:schemeClr val="tx1"/>
                          </a:solidFill>
                          <a:latin typeface="Arial" panose="020B0604020202020204" pitchFamily="34" charset="0"/>
                          <a:cs typeface="Arial" panose="020B0604020202020204" pitchFamily="34" charset="0"/>
                        </a:rPr>
                        <a:t>Sosyoloji </a:t>
                      </a:r>
                    </a:p>
                    <a:p>
                      <a:pPr algn="ctr"/>
                      <a:r>
                        <a:rPr lang="tr-TR" sz="2000" b="0" dirty="0">
                          <a:solidFill>
                            <a:schemeClr val="tx1"/>
                          </a:solidFill>
                          <a:latin typeface="Arial" panose="020B0604020202020204" pitchFamily="34" charset="0"/>
                          <a:cs typeface="Arial" panose="020B0604020202020204" pitchFamily="34" charset="0"/>
                        </a:rPr>
                        <a:t>(İnsan ve Toplum Bilimleri Fakültesi)</a:t>
                      </a:r>
                    </a:p>
                  </a:txBody>
                  <a:tcPr>
                    <a:solidFill>
                      <a:schemeClr val="accent1">
                        <a:lumMod val="40000"/>
                        <a:lumOff val="60000"/>
                      </a:schemeClr>
                    </a:solidFill>
                  </a:tcPr>
                </a:tc>
                <a:extLst>
                  <a:ext uri="{0D108BD9-81ED-4DB2-BD59-A6C34878D82A}">
                    <a16:rowId xmlns:a16="http://schemas.microsoft.com/office/drawing/2014/main" val="3514826570"/>
                  </a:ext>
                </a:extLst>
              </a:tr>
              <a:tr h="370840">
                <a:tc>
                  <a:txBody>
                    <a:bodyPr/>
                    <a:lstStyle/>
                    <a:p>
                      <a:pPr algn="ctr"/>
                      <a:r>
                        <a:rPr lang="tr-TR" sz="2000" dirty="0">
                          <a:solidFill>
                            <a:schemeClr val="tx1"/>
                          </a:solidFill>
                          <a:latin typeface="Arial" panose="020B0604020202020204" pitchFamily="34" charset="0"/>
                          <a:cs typeface="Arial" panose="020B0604020202020204" pitchFamily="34" charset="0"/>
                        </a:rPr>
                        <a:t>Tarih</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0" dirty="0">
                          <a:solidFill>
                            <a:schemeClr val="tx1"/>
                          </a:solidFill>
                          <a:latin typeface="Arial" panose="020B0604020202020204" pitchFamily="34" charset="0"/>
                          <a:cs typeface="Arial" panose="020B0604020202020204" pitchFamily="34" charset="0"/>
                        </a:rPr>
                        <a:t>(İnsan ve Toplum Bilimleri Fakültesi)</a:t>
                      </a:r>
                    </a:p>
                  </a:txBody>
                  <a:tcPr/>
                </a:tc>
                <a:extLst>
                  <a:ext uri="{0D108BD9-81ED-4DB2-BD59-A6C34878D82A}">
                    <a16:rowId xmlns:a16="http://schemas.microsoft.com/office/drawing/2014/main" val="4165876363"/>
                  </a:ext>
                </a:extLst>
              </a:tr>
              <a:tr h="370840">
                <a:tc>
                  <a:txBody>
                    <a:bodyPr/>
                    <a:lstStyle/>
                    <a:p>
                      <a:pPr algn="ctr"/>
                      <a:r>
                        <a:rPr lang="tr-TR" sz="2000" dirty="0">
                          <a:solidFill>
                            <a:schemeClr val="tx1"/>
                          </a:solidFill>
                          <a:latin typeface="Arial" panose="020B0604020202020204" pitchFamily="34" charset="0"/>
                          <a:cs typeface="Arial" panose="020B0604020202020204" pitchFamily="34" charset="0"/>
                        </a:rPr>
                        <a:t>Türk Dili ve Edebiyatı</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0" dirty="0">
                          <a:solidFill>
                            <a:schemeClr val="tx1"/>
                          </a:solidFill>
                          <a:latin typeface="Arial" panose="020B0604020202020204" pitchFamily="34" charset="0"/>
                          <a:cs typeface="Arial" panose="020B0604020202020204" pitchFamily="34" charset="0"/>
                        </a:rPr>
                        <a:t>(İnsan ve Toplum Bilimleri Fakültesi)</a:t>
                      </a:r>
                    </a:p>
                  </a:txBody>
                  <a:tcPr>
                    <a:solidFill>
                      <a:schemeClr val="accent1">
                        <a:lumMod val="40000"/>
                        <a:lumOff val="60000"/>
                      </a:schemeClr>
                    </a:solidFill>
                  </a:tcPr>
                </a:tc>
                <a:extLst>
                  <a:ext uri="{0D108BD9-81ED-4DB2-BD59-A6C34878D82A}">
                    <a16:rowId xmlns:a16="http://schemas.microsoft.com/office/drawing/2014/main" val="96059514"/>
                  </a:ext>
                </a:extLst>
              </a:tr>
            </a:tbl>
          </a:graphicData>
        </a:graphic>
      </p:graphicFrame>
    </p:spTree>
    <p:extLst>
      <p:ext uri="{BB962C8B-B14F-4D97-AF65-F5344CB8AC3E}">
        <p14:creationId xmlns:p14="http://schemas.microsoft.com/office/powerpoint/2010/main" val="243862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19268" y="2084600"/>
            <a:ext cx="5458453" cy="461665"/>
          </a:xfrm>
          <a:prstGeom prst="rect">
            <a:avLst/>
          </a:prstGeom>
          <a:noFill/>
        </p:spPr>
        <p:txBody>
          <a:bodyPr wrap="square" rtlCol="0">
            <a:spAutoFit/>
          </a:bodyPr>
          <a:lstStyle/>
          <a:p>
            <a:r>
              <a:rPr lang="tr-TR" sz="2400" b="1" dirty="0">
                <a:latin typeface="Arial" panose="020B0604020202020204" pitchFamily="34" charset="0"/>
                <a:cs typeface="Arial" panose="020B0604020202020204" pitchFamily="34" charset="0"/>
              </a:rPr>
              <a:t>BANÜ MEDYA MERKEZİ BİRİMLERİ</a:t>
            </a:r>
          </a:p>
        </p:txBody>
      </p:sp>
      <p:sp>
        <p:nvSpPr>
          <p:cNvPr id="3" name="Dikdörtgen 2"/>
          <p:cNvSpPr/>
          <p:nvPr/>
        </p:nvSpPr>
        <p:spPr>
          <a:xfrm>
            <a:off x="1746456" y="2727192"/>
            <a:ext cx="4349543" cy="2239652"/>
          </a:xfrm>
          <a:prstGeom prst="rect">
            <a:avLst/>
          </a:prstGeom>
        </p:spPr>
        <p:txBody>
          <a:bodyPr wrap="square">
            <a:spAutoFit/>
          </a:bodyPr>
          <a:lstStyle/>
          <a:p>
            <a:pPr marL="342900" lvl="0" indent="-342900">
              <a:lnSpc>
                <a:spcPct val="107000"/>
              </a:lnSpc>
              <a:spcAft>
                <a:spcPts val="0"/>
              </a:spcAft>
              <a:buFont typeface="+mj-lt"/>
              <a:buAutoNum type="arabicParenR"/>
            </a:pPr>
            <a:r>
              <a:rPr lang="tr-TR" sz="2200" dirty="0">
                <a:latin typeface="Arial" panose="020B0604020202020204" pitchFamily="34" charset="0"/>
                <a:ea typeface="Calibri" panose="020F0502020204030204" pitchFamily="34" charset="0"/>
                <a:cs typeface="Arial" panose="020B0604020202020204" pitchFamily="34" charset="0"/>
              </a:rPr>
              <a:t>İNTERAKTİF STÜDYO</a:t>
            </a:r>
          </a:p>
          <a:p>
            <a:pPr marL="342900" lvl="0" indent="-342900">
              <a:lnSpc>
                <a:spcPct val="107000"/>
              </a:lnSpc>
              <a:spcAft>
                <a:spcPts val="0"/>
              </a:spcAft>
              <a:buFont typeface="+mj-lt"/>
              <a:buAutoNum type="arabicParenR"/>
            </a:pPr>
            <a:r>
              <a:rPr lang="tr-TR" sz="2200" dirty="0">
                <a:latin typeface="Arial" panose="020B0604020202020204" pitchFamily="34" charset="0"/>
                <a:ea typeface="Calibri" panose="020F0502020204030204" pitchFamily="34" charset="0"/>
                <a:cs typeface="Arial" panose="020B0604020202020204" pitchFamily="34" charset="0"/>
              </a:rPr>
              <a:t>RADYO</a:t>
            </a:r>
          </a:p>
          <a:p>
            <a:pPr marL="342900" lvl="0" indent="-342900">
              <a:lnSpc>
                <a:spcPct val="107000"/>
              </a:lnSpc>
              <a:spcAft>
                <a:spcPts val="0"/>
              </a:spcAft>
              <a:buFont typeface="+mj-lt"/>
              <a:buAutoNum type="arabicParenR"/>
            </a:pPr>
            <a:r>
              <a:rPr lang="tr-TR" sz="2200" dirty="0">
                <a:latin typeface="Arial" panose="020B0604020202020204" pitchFamily="34" charset="0"/>
                <a:ea typeface="Calibri" panose="020F0502020204030204" pitchFamily="34" charset="0"/>
                <a:cs typeface="Arial" panose="020B0604020202020204" pitchFamily="34" charset="0"/>
              </a:rPr>
              <a:t>GAZETE/AJANS</a:t>
            </a:r>
          </a:p>
          <a:p>
            <a:pPr marL="342900" lvl="0" indent="-342900">
              <a:lnSpc>
                <a:spcPct val="107000"/>
              </a:lnSpc>
              <a:spcAft>
                <a:spcPts val="0"/>
              </a:spcAft>
              <a:buFont typeface="+mj-lt"/>
              <a:buAutoNum type="arabicParenR"/>
            </a:pPr>
            <a:r>
              <a:rPr lang="tr-TR" sz="2200" dirty="0">
                <a:latin typeface="Arial" panose="020B0604020202020204" pitchFamily="34" charset="0"/>
                <a:ea typeface="Calibri" panose="020F0502020204030204" pitchFamily="34" charset="0"/>
                <a:cs typeface="Arial" panose="020B0604020202020204" pitchFamily="34" charset="0"/>
              </a:rPr>
              <a:t>GRAFİK VE ANİMASYON</a:t>
            </a:r>
          </a:p>
          <a:p>
            <a:pPr marL="342900" lvl="0" indent="-342900">
              <a:lnSpc>
                <a:spcPct val="107000"/>
              </a:lnSpc>
              <a:spcAft>
                <a:spcPts val="0"/>
              </a:spcAft>
              <a:buFont typeface="+mj-lt"/>
              <a:buAutoNum type="arabicParenR"/>
            </a:pPr>
            <a:r>
              <a:rPr lang="tr-TR" sz="2200" dirty="0">
                <a:latin typeface="Arial" panose="020B0604020202020204" pitchFamily="34" charset="0"/>
                <a:ea typeface="Calibri" panose="020F0502020204030204" pitchFamily="34" charset="0"/>
                <a:cs typeface="Arial" panose="020B0604020202020204" pitchFamily="34" charset="0"/>
              </a:rPr>
              <a:t>SOSYAL MEDYA</a:t>
            </a:r>
          </a:p>
          <a:p>
            <a:pPr marL="342900" lvl="0" indent="-342900">
              <a:lnSpc>
                <a:spcPct val="107000"/>
              </a:lnSpc>
              <a:spcAft>
                <a:spcPts val="800"/>
              </a:spcAft>
              <a:buFont typeface="+mj-lt"/>
              <a:buAutoNum type="arabicParenR"/>
            </a:pPr>
            <a:r>
              <a:rPr lang="tr-TR" sz="2200" dirty="0">
                <a:latin typeface="Arial" panose="020B0604020202020204" pitchFamily="34" charset="0"/>
                <a:ea typeface="Calibri" panose="020F0502020204030204" pitchFamily="34" charset="0"/>
                <a:cs typeface="Arial" panose="020B0604020202020204" pitchFamily="34" charset="0"/>
              </a:rPr>
              <a:t>KURGU/MONTAJ</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938" y="0"/>
            <a:ext cx="4849565"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68" cy="6858000"/>
          </a:xfrm>
          <a:prstGeom prst="rect">
            <a:avLst/>
          </a:prstGeom>
        </p:spPr>
      </p:pic>
    </p:spTree>
    <p:extLst>
      <p:ext uri="{BB962C8B-B14F-4D97-AF65-F5344CB8AC3E}">
        <p14:creationId xmlns:p14="http://schemas.microsoft.com/office/powerpoint/2010/main" val="2080587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5446" y="0"/>
            <a:ext cx="1196554" cy="6858000"/>
          </a:xfrm>
          <a:prstGeom prst="rect">
            <a:avLst/>
          </a:prstGeom>
        </p:spPr>
      </p:pic>
      <p:sp>
        <p:nvSpPr>
          <p:cNvPr id="4" name="Metin kutusu 3">
            <a:extLst>
              <a:ext uri="{FF2B5EF4-FFF2-40B4-BE49-F238E27FC236}">
                <a16:creationId xmlns:a16="http://schemas.microsoft.com/office/drawing/2014/main" id="{67AAE358-7DEB-43CD-AB29-41F8EEB2741C}"/>
              </a:ext>
            </a:extLst>
          </p:cNvPr>
          <p:cNvSpPr txBox="1"/>
          <p:nvPr/>
        </p:nvSpPr>
        <p:spPr>
          <a:xfrm>
            <a:off x="970546" y="938464"/>
            <a:ext cx="8702843" cy="5078313"/>
          </a:xfrm>
          <a:prstGeom prst="rect">
            <a:avLst/>
          </a:prstGeom>
          <a:noFill/>
        </p:spPr>
        <p:txBody>
          <a:bodyPr wrap="square" rtlCol="0">
            <a:spAutoFit/>
          </a:bodyPr>
          <a:lstStyle/>
          <a:p>
            <a:pPr indent="457200"/>
            <a:r>
              <a:rPr lang="tr-TR" sz="2200" b="1" dirty="0">
                <a:latin typeface="Arial" panose="020B0604020202020204" pitchFamily="34" charset="0"/>
                <a:cs typeface="Arial" panose="020B0604020202020204" pitchFamily="34" charset="0"/>
              </a:rPr>
              <a:t>Yeni Medya ve İletişim Bölümü olarak;</a:t>
            </a:r>
          </a:p>
          <a:p>
            <a:endParaRPr lang="tr-TR"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tr-TR" sz="2000" dirty="0">
                <a:latin typeface="Arial" panose="020B0604020202020204" pitchFamily="34" charset="0"/>
                <a:cs typeface="Arial" panose="020B0604020202020204" pitchFamily="34" charset="0"/>
              </a:rPr>
              <a:t>Öğrencilerimizin iletişim kuramlarına, mevcut medya enstrümanlarına, üretim ilişkilerine, içerik üretiminin aşamalarına, sektörel kodlara, medya okuryazarlığına dair bilgi sahibi olmalarına önem veriyoruz.</a:t>
            </a:r>
          </a:p>
          <a:p>
            <a:pPr marL="342900" indent="-342900" algn="just">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tr-TR" sz="2000" dirty="0">
                <a:latin typeface="Arial" panose="020B0604020202020204" pitchFamily="34" charset="0"/>
                <a:cs typeface="Arial" panose="020B0604020202020204" pitchFamily="34" charset="0"/>
              </a:rPr>
              <a:t>Üretimin farklı aşamalarında denemeler yapmalarını ve fakülte imkânları dahilinde uygulama alanlarını kullanmalarını değerli buluyoruz.</a:t>
            </a:r>
          </a:p>
          <a:p>
            <a:pPr marL="342900" indent="-342900" algn="just">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tr-TR" sz="2000" dirty="0">
                <a:latin typeface="Arial" panose="020B0604020202020204" pitchFamily="34" charset="0"/>
                <a:cs typeface="Arial" panose="020B0604020202020204" pitchFamily="34" charset="0"/>
              </a:rPr>
              <a:t>TRT Geleceğin İletişimcileri yarışması gibi ulusal anlamda üniversite öğrencilerinin ürünlerini sunma fırsatı buldukları ve birbirleriyle rekabet ettikleri proje ve yarışma katılımlarını teşvik ediyoruz.</a:t>
            </a:r>
          </a:p>
          <a:p>
            <a:pPr marL="342900" indent="-342900" algn="just">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tr-TR" sz="2000" dirty="0">
                <a:latin typeface="Arial" panose="020B0604020202020204" pitchFamily="34" charset="0"/>
                <a:cs typeface="Arial" panose="020B0604020202020204" pitchFamily="34" charset="0"/>
              </a:rPr>
              <a:t>Global anlamda iletişimin ve medyanın önemini kavrayabilen, gündelik olayları bu perspektifle yorumlayabilen iletişimciler yetiştirmeyi hedefliyoruz. </a:t>
            </a:r>
          </a:p>
        </p:txBody>
      </p:sp>
    </p:spTree>
    <p:extLst>
      <p:ext uri="{BB962C8B-B14F-4D97-AF65-F5344CB8AC3E}">
        <p14:creationId xmlns:p14="http://schemas.microsoft.com/office/powerpoint/2010/main" val="3792380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26"/>
            <a:ext cx="1219268" cy="6858000"/>
          </a:xfrm>
          <a:prstGeom prst="rect">
            <a:avLst/>
          </a:prstGeom>
        </p:spPr>
      </p:pic>
      <p:graphicFrame>
        <p:nvGraphicFramePr>
          <p:cNvPr id="10" name="Tablo 9">
            <a:extLst>
              <a:ext uri="{FF2B5EF4-FFF2-40B4-BE49-F238E27FC236}">
                <a16:creationId xmlns:a16="http://schemas.microsoft.com/office/drawing/2014/main" id="{61225D67-0B28-2C42-DC65-588C78369EA2}"/>
              </a:ext>
            </a:extLst>
          </p:cNvPr>
          <p:cNvGraphicFramePr>
            <a:graphicFrameLocks noGrp="1"/>
          </p:cNvGraphicFramePr>
          <p:nvPr>
            <p:extLst>
              <p:ext uri="{D42A27DB-BD31-4B8C-83A1-F6EECF244321}">
                <p14:modId xmlns:p14="http://schemas.microsoft.com/office/powerpoint/2010/main" val="754828032"/>
              </p:ext>
            </p:extLst>
          </p:nvPr>
        </p:nvGraphicFramePr>
        <p:xfrm>
          <a:off x="1041840" y="1450409"/>
          <a:ext cx="10813275" cy="4525272"/>
        </p:xfrm>
        <a:graphic>
          <a:graphicData uri="http://schemas.openxmlformats.org/drawingml/2006/table">
            <a:tbl>
              <a:tblPr/>
              <a:tblGrid>
                <a:gridCol w="611680">
                  <a:extLst>
                    <a:ext uri="{9D8B030D-6E8A-4147-A177-3AD203B41FA5}">
                      <a16:colId xmlns:a16="http://schemas.microsoft.com/office/drawing/2014/main" val="4170688072"/>
                    </a:ext>
                  </a:extLst>
                </a:gridCol>
                <a:gridCol w="456168">
                  <a:extLst>
                    <a:ext uri="{9D8B030D-6E8A-4147-A177-3AD203B41FA5}">
                      <a16:colId xmlns:a16="http://schemas.microsoft.com/office/drawing/2014/main" val="486695160"/>
                    </a:ext>
                  </a:extLst>
                </a:gridCol>
                <a:gridCol w="2602237">
                  <a:extLst>
                    <a:ext uri="{9D8B030D-6E8A-4147-A177-3AD203B41FA5}">
                      <a16:colId xmlns:a16="http://schemas.microsoft.com/office/drawing/2014/main" val="388432927"/>
                    </a:ext>
                  </a:extLst>
                </a:gridCol>
                <a:gridCol w="300656">
                  <a:extLst>
                    <a:ext uri="{9D8B030D-6E8A-4147-A177-3AD203B41FA5}">
                      <a16:colId xmlns:a16="http://schemas.microsoft.com/office/drawing/2014/main" val="291569955"/>
                    </a:ext>
                  </a:extLst>
                </a:gridCol>
                <a:gridCol w="300656">
                  <a:extLst>
                    <a:ext uri="{9D8B030D-6E8A-4147-A177-3AD203B41FA5}">
                      <a16:colId xmlns:a16="http://schemas.microsoft.com/office/drawing/2014/main" val="4065117928"/>
                    </a:ext>
                  </a:extLst>
                </a:gridCol>
                <a:gridCol w="300656">
                  <a:extLst>
                    <a:ext uri="{9D8B030D-6E8A-4147-A177-3AD203B41FA5}">
                      <a16:colId xmlns:a16="http://schemas.microsoft.com/office/drawing/2014/main" val="3226903946"/>
                    </a:ext>
                  </a:extLst>
                </a:gridCol>
                <a:gridCol w="539109">
                  <a:extLst>
                    <a:ext uri="{9D8B030D-6E8A-4147-A177-3AD203B41FA5}">
                      <a16:colId xmlns:a16="http://schemas.microsoft.com/office/drawing/2014/main" val="2814518168"/>
                    </a:ext>
                  </a:extLst>
                </a:gridCol>
                <a:gridCol w="114043">
                  <a:extLst>
                    <a:ext uri="{9D8B030D-6E8A-4147-A177-3AD203B41FA5}">
                      <a16:colId xmlns:a16="http://schemas.microsoft.com/office/drawing/2014/main" val="2366226677"/>
                    </a:ext>
                  </a:extLst>
                </a:gridCol>
                <a:gridCol w="622048">
                  <a:extLst>
                    <a:ext uri="{9D8B030D-6E8A-4147-A177-3AD203B41FA5}">
                      <a16:colId xmlns:a16="http://schemas.microsoft.com/office/drawing/2014/main" val="1711099075"/>
                    </a:ext>
                  </a:extLst>
                </a:gridCol>
                <a:gridCol w="642783">
                  <a:extLst>
                    <a:ext uri="{9D8B030D-6E8A-4147-A177-3AD203B41FA5}">
                      <a16:colId xmlns:a16="http://schemas.microsoft.com/office/drawing/2014/main" val="2412067174"/>
                    </a:ext>
                  </a:extLst>
                </a:gridCol>
                <a:gridCol w="3037671">
                  <a:extLst>
                    <a:ext uri="{9D8B030D-6E8A-4147-A177-3AD203B41FA5}">
                      <a16:colId xmlns:a16="http://schemas.microsoft.com/office/drawing/2014/main" val="113241362"/>
                    </a:ext>
                  </a:extLst>
                </a:gridCol>
                <a:gridCol w="331759">
                  <a:extLst>
                    <a:ext uri="{9D8B030D-6E8A-4147-A177-3AD203B41FA5}">
                      <a16:colId xmlns:a16="http://schemas.microsoft.com/office/drawing/2014/main" val="1734013429"/>
                    </a:ext>
                  </a:extLst>
                </a:gridCol>
                <a:gridCol w="259187">
                  <a:extLst>
                    <a:ext uri="{9D8B030D-6E8A-4147-A177-3AD203B41FA5}">
                      <a16:colId xmlns:a16="http://schemas.microsoft.com/office/drawing/2014/main" val="1633399663"/>
                    </a:ext>
                  </a:extLst>
                </a:gridCol>
                <a:gridCol w="269555">
                  <a:extLst>
                    <a:ext uri="{9D8B030D-6E8A-4147-A177-3AD203B41FA5}">
                      <a16:colId xmlns:a16="http://schemas.microsoft.com/office/drawing/2014/main" val="3441109456"/>
                    </a:ext>
                  </a:extLst>
                </a:gridCol>
                <a:gridCol w="425067">
                  <a:extLst>
                    <a:ext uri="{9D8B030D-6E8A-4147-A177-3AD203B41FA5}">
                      <a16:colId xmlns:a16="http://schemas.microsoft.com/office/drawing/2014/main" val="874991776"/>
                    </a:ext>
                  </a:extLst>
                </a:gridCol>
              </a:tblGrid>
              <a:tr h="365184">
                <a:tc>
                  <a:txBody>
                    <a:bodyPr/>
                    <a:lstStyle/>
                    <a:p>
                      <a:pPr algn="ctr" fontAlgn="t"/>
                      <a:r>
                        <a:rPr lang="tr-TR" sz="1000" b="1" i="0" u="none" strike="noStrike">
                          <a:solidFill>
                            <a:srgbClr val="000000"/>
                          </a:solidFill>
                          <a:effectLst/>
                          <a:latin typeface="Times New Roman" panose="02020603050405020304" pitchFamily="18" charset="0"/>
                        </a:rPr>
                        <a:t>DERS KODU</a:t>
                      </a:r>
                    </a:p>
                  </a:txBody>
                  <a:tcPr marL="6049" marR="6049" marT="60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tr-TR" sz="1000" b="1" i="0" u="none" strike="noStrike">
                          <a:solidFill>
                            <a:srgbClr val="000000"/>
                          </a:solidFill>
                          <a:effectLst/>
                          <a:latin typeface="Times New Roman" panose="02020603050405020304" pitchFamily="18" charset="0"/>
                        </a:rPr>
                        <a:t>DERS TÜRÜ</a:t>
                      </a:r>
                    </a:p>
                  </a:txBody>
                  <a:tcPr marL="6049" marR="6049" marT="60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tr-TR" sz="1000" b="1" i="0" u="none" strike="noStrike">
                          <a:solidFill>
                            <a:srgbClr val="000000"/>
                          </a:solidFill>
                          <a:effectLst/>
                          <a:latin typeface="Times New Roman" panose="02020603050405020304" pitchFamily="18" charset="0"/>
                        </a:rPr>
                        <a:t>   DERSİN ADI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T</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U</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K</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AKTS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tr-TR" sz="1000" b="0" i="0" u="none" strike="noStrike">
                          <a:solidFill>
                            <a:srgbClr val="000000"/>
                          </a:solidFill>
                          <a:effectLst/>
                          <a:latin typeface="Times New Roman" panose="02020603050405020304" pitchFamily="18" charset="0"/>
                        </a:rPr>
                        <a:t> </a:t>
                      </a:r>
                    </a:p>
                  </a:txBody>
                  <a:tcPr marL="6049" marR="6049" marT="60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tr-TR" sz="1000" b="1" i="0" u="none" strike="noStrike">
                          <a:solidFill>
                            <a:srgbClr val="000000"/>
                          </a:solidFill>
                          <a:effectLst/>
                          <a:latin typeface="Times New Roman" panose="02020603050405020304" pitchFamily="18" charset="0"/>
                        </a:rPr>
                        <a:t>DERS KODU</a:t>
                      </a:r>
                    </a:p>
                  </a:txBody>
                  <a:tcPr marL="6049" marR="6049" marT="60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tr-TR" sz="1000" b="1" i="0" u="none" strike="noStrike">
                          <a:solidFill>
                            <a:srgbClr val="000000"/>
                          </a:solidFill>
                          <a:effectLst/>
                          <a:latin typeface="Times New Roman" panose="02020603050405020304" pitchFamily="18" charset="0"/>
                        </a:rPr>
                        <a:t>DERS TÜRÜ</a:t>
                      </a:r>
                    </a:p>
                  </a:txBody>
                  <a:tcPr marL="6049" marR="6049" marT="60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tr-TR" sz="1000" b="1" i="0" u="none" strike="noStrike">
                          <a:solidFill>
                            <a:srgbClr val="000000"/>
                          </a:solidFill>
                          <a:effectLst/>
                          <a:latin typeface="Times New Roman" panose="02020603050405020304" pitchFamily="18" charset="0"/>
                        </a:rPr>
                        <a:t>   DERSİN ADI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T</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U</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K</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AKTS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794978446"/>
                  </a:ext>
                </a:extLst>
              </a:tr>
              <a:tr h="337690">
                <a:tc>
                  <a:txBody>
                    <a:bodyPr/>
                    <a:lstStyle/>
                    <a:p>
                      <a:pPr algn="ctr" fontAlgn="ctr"/>
                      <a:r>
                        <a:rPr lang="tr-TR" sz="900" b="0" i="0" u="none" strike="noStrike">
                          <a:solidFill>
                            <a:srgbClr val="000000"/>
                          </a:solidFill>
                          <a:effectLst/>
                          <a:latin typeface="Times New Roman" panose="02020603050405020304" pitchFamily="18" charset="0"/>
                        </a:rPr>
                        <a:t>MIL1101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solidFill>
                            <a:srgbClr val="000000"/>
                          </a:solidFill>
                          <a:effectLst/>
                          <a:latin typeface="Times New Roman" panose="02020603050405020304" pitchFamily="18" charset="0"/>
                        </a:rPr>
                        <a:t>İletişime Giriş</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900" b="0" i="0" u="none" strike="noStrike">
                          <a:solidFill>
                            <a:srgbClr val="000000"/>
                          </a:solidFill>
                          <a:effectLst/>
                          <a:latin typeface="Times New Roman" panose="02020603050405020304" pitchFamily="18" charset="0"/>
                        </a:rPr>
                        <a:t>MIL1201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Medya Tarihi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499269"/>
                  </a:ext>
                </a:extLst>
              </a:tr>
              <a:tr h="337690">
                <a:tc>
                  <a:txBody>
                    <a:bodyPr/>
                    <a:lstStyle/>
                    <a:p>
                      <a:pPr algn="ctr" fontAlgn="ctr"/>
                      <a:r>
                        <a:rPr lang="tr-TR" sz="900" b="0" i="0" u="none" strike="noStrike">
                          <a:solidFill>
                            <a:srgbClr val="000000"/>
                          </a:solidFill>
                          <a:effectLst/>
                          <a:latin typeface="Times New Roman" panose="02020603050405020304" pitchFamily="18" charset="0"/>
                        </a:rPr>
                        <a:t>MIL1102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Haberciliğin Temel Kavramları</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900" b="0" i="0" u="none" strike="noStrike">
                          <a:solidFill>
                            <a:srgbClr val="000000"/>
                          </a:solidFill>
                          <a:effectLst/>
                          <a:latin typeface="Times New Roman" panose="02020603050405020304" pitchFamily="18" charset="0"/>
                        </a:rPr>
                        <a:t>MIL1202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Türk Siyasal Yaşamı</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5056791"/>
                  </a:ext>
                </a:extLst>
              </a:tr>
              <a:tr h="337690">
                <a:tc>
                  <a:txBody>
                    <a:bodyPr/>
                    <a:lstStyle/>
                    <a:p>
                      <a:pPr algn="ctr" fontAlgn="ctr"/>
                      <a:r>
                        <a:rPr lang="tr-TR" sz="900" b="0" i="0" u="none" strike="noStrike">
                          <a:solidFill>
                            <a:srgbClr val="000000"/>
                          </a:solidFill>
                          <a:effectLst/>
                          <a:latin typeface="Times New Roman" panose="02020603050405020304" pitchFamily="18" charset="0"/>
                        </a:rPr>
                        <a:t>MIL1103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Halkla İlişkiler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900" b="0" i="0" u="none" strike="noStrike">
                          <a:solidFill>
                            <a:srgbClr val="000000"/>
                          </a:solidFill>
                          <a:effectLst/>
                          <a:latin typeface="Times New Roman" panose="02020603050405020304" pitchFamily="18" charset="0"/>
                        </a:rPr>
                        <a:t>MIL1203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Medya Okuryazarlığı</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363929"/>
                  </a:ext>
                </a:extLst>
              </a:tr>
              <a:tr h="337690">
                <a:tc>
                  <a:txBody>
                    <a:bodyPr/>
                    <a:lstStyle/>
                    <a:p>
                      <a:pPr algn="ctr" fontAlgn="ctr"/>
                      <a:r>
                        <a:rPr lang="tr-TR" sz="900" b="0" i="0" u="none" strike="noStrike">
                          <a:solidFill>
                            <a:srgbClr val="000000"/>
                          </a:solidFill>
                          <a:effectLst/>
                          <a:latin typeface="Times New Roman" panose="02020603050405020304" pitchFamily="18" charset="0"/>
                        </a:rPr>
                        <a:t>MIL1104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Reklam</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900" b="0" i="0" u="none" strike="noStrike">
                          <a:solidFill>
                            <a:srgbClr val="000000"/>
                          </a:solidFill>
                          <a:effectLst/>
                          <a:latin typeface="Times New Roman" panose="02020603050405020304" pitchFamily="18" charset="0"/>
                        </a:rPr>
                        <a:t>MIL1204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Kitle İletişim Kuramları</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056350"/>
                  </a:ext>
                </a:extLst>
              </a:tr>
              <a:tr h="337690">
                <a:tc>
                  <a:txBody>
                    <a:bodyPr/>
                    <a:lstStyle/>
                    <a:p>
                      <a:pPr algn="ctr" fontAlgn="ctr"/>
                      <a:r>
                        <a:rPr lang="tr-TR" sz="900" b="0" i="0" u="none" strike="noStrike">
                          <a:solidFill>
                            <a:srgbClr val="000000"/>
                          </a:solidFill>
                          <a:effectLst/>
                          <a:latin typeface="Times New Roman" panose="02020603050405020304" pitchFamily="18" charset="0"/>
                        </a:rPr>
                        <a:t>MIL1105</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Sosyolojiye Giriş</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900" b="0" i="0" u="none" strike="noStrike">
                          <a:solidFill>
                            <a:srgbClr val="000000"/>
                          </a:solidFill>
                          <a:effectLst/>
                          <a:latin typeface="Times New Roman" panose="02020603050405020304" pitchFamily="18" charset="0"/>
                        </a:rPr>
                        <a:t>MIL1205</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Sosyal Psikoloji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727974"/>
                  </a:ext>
                </a:extLst>
              </a:tr>
              <a:tr h="337690">
                <a:tc>
                  <a:txBody>
                    <a:bodyPr/>
                    <a:lstStyle/>
                    <a:p>
                      <a:pPr algn="ctr" fontAlgn="ctr"/>
                      <a:r>
                        <a:rPr lang="tr-TR" sz="900" b="0" i="0" u="none" strike="noStrike">
                          <a:solidFill>
                            <a:srgbClr val="000000"/>
                          </a:solidFill>
                          <a:effectLst/>
                          <a:latin typeface="Times New Roman" panose="02020603050405020304" pitchFamily="18" charset="0"/>
                        </a:rPr>
                        <a:t>MIL1106</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Temel Bilgi Teknolojileri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900" b="0" i="0" u="none" strike="noStrike">
                          <a:solidFill>
                            <a:srgbClr val="000000"/>
                          </a:solidFill>
                          <a:effectLst/>
                          <a:latin typeface="Times New Roman" panose="02020603050405020304" pitchFamily="18" charset="0"/>
                        </a:rPr>
                        <a:t>MIL1206</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Etkili İletişim ve Sunum Becerileri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969376"/>
                  </a:ext>
                </a:extLst>
              </a:tr>
              <a:tr h="373626">
                <a:tc>
                  <a:txBody>
                    <a:bodyPr/>
                    <a:lstStyle/>
                    <a:p>
                      <a:pPr algn="l" fontAlgn="ctr"/>
                      <a:r>
                        <a:rPr lang="tr-TR" sz="1000" b="1"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tr-TR" sz="1000" b="1"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TOPLAM</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18</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18</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21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000" b="1"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tr-TR" sz="10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TOPLAM</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18</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18</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23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389693509"/>
                  </a:ext>
                </a:extLst>
              </a:tr>
              <a:tr h="373626">
                <a:tc>
                  <a:txBody>
                    <a:bodyPr/>
                    <a:lstStyle/>
                    <a:p>
                      <a:pPr algn="ctr" fontAlgn="ctr"/>
                      <a:r>
                        <a:rPr lang="tr-TR" sz="900" b="0" i="0" u="none" strike="noStrike">
                          <a:solidFill>
                            <a:srgbClr val="000000"/>
                          </a:solidFill>
                          <a:effectLst/>
                          <a:latin typeface="Times New Roman" panose="02020603050405020304" pitchFamily="18" charset="0"/>
                        </a:rPr>
                        <a:t>KAR1101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Kariyer Planlama</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effectLst/>
                          <a:latin typeface="Times New Roman" panose="02020603050405020304" pitchFamily="18" charset="0"/>
                        </a:rPr>
                        <a:t>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effectLst/>
                          <a:latin typeface="Times New Roman" panose="02020603050405020304" pitchFamily="18" charset="0"/>
                        </a:rPr>
                        <a:t>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effectLst/>
                          <a:latin typeface="Times New Roman" panose="02020603050405020304" pitchFamily="18" charset="0"/>
                        </a:rPr>
                        <a:t>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900" b="0" i="0" u="none" strike="noStrike">
                          <a:solidFill>
                            <a:srgbClr val="000000"/>
                          </a:solidFill>
                          <a:effectLst/>
                          <a:latin typeface="Times New Roman" panose="02020603050405020304" pitchFamily="18" charset="0"/>
                        </a:rPr>
                        <a:t>AIT1201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Atatürk İlkeleri ve İnkılap Tarihi II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883199"/>
                  </a:ext>
                </a:extLst>
              </a:tr>
              <a:tr h="337690">
                <a:tc>
                  <a:txBody>
                    <a:bodyPr/>
                    <a:lstStyle/>
                    <a:p>
                      <a:pPr algn="ctr" fontAlgn="ctr"/>
                      <a:r>
                        <a:rPr lang="tr-TR" sz="900" b="0" i="0" u="none" strike="noStrike">
                          <a:solidFill>
                            <a:srgbClr val="000000"/>
                          </a:solidFill>
                          <a:effectLst/>
                          <a:latin typeface="Times New Roman" panose="02020603050405020304" pitchFamily="18" charset="0"/>
                        </a:rPr>
                        <a:t>AIT1101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Atatürk İlkeleri ve İnkılap Tarihi 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900" b="0" i="0" u="none" strike="noStrike">
                          <a:solidFill>
                            <a:srgbClr val="000000"/>
                          </a:solidFill>
                          <a:effectLst/>
                          <a:latin typeface="Times New Roman" panose="02020603050405020304" pitchFamily="18" charset="0"/>
                        </a:rPr>
                        <a:t>TDI1201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Türk Dili II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583360"/>
                  </a:ext>
                </a:extLst>
              </a:tr>
              <a:tr h="337690">
                <a:tc>
                  <a:txBody>
                    <a:bodyPr/>
                    <a:lstStyle/>
                    <a:p>
                      <a:pPr algn="ctr" fontAlgn="ctr"/>
                      <a:r>
                        <a:rPr lang="tr-TR" sz="900" b="0" i="0" u="none" strike="noStrike">
                          <a:solidFill>
                            <a:srgbClr val="000000"/>
                          </a:solidFill>
                          <a:effectLst/>
                          <a:latin typeface="Times New Roman" panose="02020603050405020304" pitchFamily="18" charset="0"/>
                        </a:rPr>
                        <a:t>TDI1101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Türk Dili 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900" b="0" i="0" u="none" strike="noStrike">
                          <a:solidFill>
                            <a:srgbClr val="000000"/>
                          </a:solidFill>
                          <a:effectLst/>
                          <a:latin typeface="Times New Roman" panose="02020603050405020304" pitchFamily="18" charset="0"/>
                        </a:rPr>
                        <a:t>YDI1201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Yabancı Dil II (İngilizce)</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537603"/>
                  </a:ext>
                </a:extLst>
              </a:tr>
              <a:tr h="337690">
                <a:tc>
                  <a:txBody>
                    <a:bodyPr/>
                    <a:lstStyle/>
                    <a:p>
                      <a:pPr algn="ctr" fontAlgn="ctr"/>
                      <a:r>
                        <a:rPr lang="tr-TR" sz="900" b="0" i="0" u="none" strike="noStrike">
                          <a:solidFill>
                            <a:srgbClr val="000000"/>
                          </a:solidFill>
                          <a:effectLst/>
                          <a:latin typeface="Times New Roman" panose="02020603050405020304" pitchFamily="18" charset="0"/>
                        </a:rPr>
                        <a:t>YDI1101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Yabancı Dil I (İngilizce)</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9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1"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989865"/>
                  </a:ext>
                </a:extLst>
              </a:tr>
              <a:tr h="373626">
                <a:tc gridSpan="3">
                  <a:txBody>
                    <a:bodyPr/>
                    <a:lstStyle/>
                    <a:p>
                      <a:pPr algn="ctr" fontAlgn="ctr"/>
                      <a:r>
                        <a:rPr lang="tr-TR" sz="1000" b="1" i="0" u="none" strike="noStrike">
                          <a:solidFill>
                            <a:srgbClr val="000000"/>
                          </a:solidFill>
                          <a:effectLst/>
                          <a:latin typeface="Times New Roman" panose="02020603050405020304" pitchFamily="18" charset="0"/>
                        </a:rPr>
                        <a:t>TOPLAM</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tr-TR"/>
                    </a:p>
                  </a:txBody>
                  <a:tcPr/>
                </a:tc>
                <a:tc hMerge="1">
                  <a:txBody>
                    <a:bodyPr/>
                    <a:lstStyle/>
                    <a:p>
                      <a:endParaRPr lang="tr-TR"/>
                    </a:p>
                  </a:txBody>
                  <a:tcPr/>
                </a:tc>
                <a:tc>
                  <a:txBody>
                    <a:bodyPr/>
                    <a:lstStyle/>
                    <a:p>
                      <a:pPr algn="ctr" fontAlgn="ctr"/>
                      <a:r>
                        <a:rPr lang="tr-TR" sz="1000" b="1" i="0" u="none" strike="noStrike">
                          <a:solidFill>
                            <a:srgbClr val="000000"/>
                          </a:solidFill>
                          <a:effectLst/>
                          <a:latin typeface="Times New Roman" panose="02020603050405020304" pitchFamily="18" charset="0"/>
                        </a:rPr>
                        <a:t>26</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26</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30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tr-TR" sz="10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tr-TR" sz="1000" b="1" i="0" u="none" strike="noStrike" dirty="0">
                          <a:solidFill>
                            <a:srgbClr val="000000"/>
                          </a:solidFill>
                          <a:effectLst/>
                          <a:latin typeface="Times New Roman" panose="02020603050405020304" pitchFamily="18" charset="0"/>
                        </a:rPr>
                        <a:t>TOPLAM</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tr-TR"/>
                    </a:p>
                  </a:txBody>
                  <a:tcPr/>
                </a:tc>
                <a:tc hMerge="1">
                  <a:txBody>
                    <a:bodyPr/>
                    <a:lstStyle/>
                    <a:p>
                      <a:endParaRPr lang="tr-TR"/>
                    </a:p>
                  </a:txBody>
                  <a:tcPr/>
                </a:tc>
                <a:tc>
                  <a:txBody>
                    <a:bodyPr/>
                    <a:lstStyle/>
                    <a:p>
                      <a:pPr algn="ctr" fontAlgn="ctr"/>
                      <a:r>
                        <a:rPr lang="tr-TR" sz="1000" b="1" i="0" u="none" strike="noStrike">
                          <a:solidFill>
                            <a:srgbClr val="000000"/>
                          </a:solidFill>
                          <a:effectLst/>
                          <a:latin typeface="Times New Roman" panose="02020603050405020304" pitchFamily="18" charset="0"/>
                        </a:rPr>
                        <a:t>25</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a:solidFill>
                            <a:srgbClr val="000000"/>
                          </a:solidFill>
                          <a:effectLst/>
                          <a:latin typeface="Times New Roman" panose="02020603050405020304" pitchFamily="18" charset="0"/>
                        </a:rPr>
                        <a:t>25</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000" b="1" i="0" u="none" strike="noStrike" dirty="0">
                          <a:solidFill>
                            <a:srgbClr val="000000"/>
                          </a:solidFill>
                          <a:effectLst/>
                          <a:latin typeface="Times New Roman" panose="02020603050405020304" pitchFamily="18" charset="0"/>
                        </a:rPr>
                        <a:t>30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877800742"/>
                  </a:ext>
                </a:extLst>
              </a:tr>
            </a:tbl>
          </a:graphicData>
        </a:graphic>
      </p:graphicFrame>
      <p:sp>
        <p:nvSpPr>
          <p:cNvPr id="12" name="Metin kutusu 11">
            <a:extLst>
              <a:ext uri="{FF2B5EF4-FFF2-40B4-BE49-F238E27FC236}">
                <a16:creationId xmlns:a16="http://schemas.microsoft.com/office/drawing/2014/main" id="{5ED1FA9E-89E0-7B52-5187-EB5C4E1CF80F}"/>
              </a:ext>
            </a:extLst>
          </p:cNvPr>
          <p:cNvSpPr txBox="1"/>
          <p:nvPr/>
        </p:nvSpPr>
        <p:spPr>
          <a:xfrm>
            <a:off x="3048740" y="645920"/>
            <a:ext cx="6094520" cy="707886"/>
          </a:xfrm>
          <a:prstGeom prst="rect">
            <a:avLst/>
          </a:prstGeom>
          <a:noFill/>
        </p:spPr>
        <p:txBody>
          <a:bodyPr wrap="square">
            <a:spAutoFit/>
          </a:bodyPr>
          <a:lstStyle/>
          <a:p>
            <a:pPr algn="ctr"/>
            <a:r>
              <a:rPr lang="tr-TR" sz="2000" b="1" i="0" u="none" strike="noStrike" dirty="0">
                <a:solidFill>
                  <a:srgbClr val="000000"/>
                </a:solidFill>
                <a:effectLst/>
                <a:latin typeface="Arial" panose="020B0604020202020204" pitchFamily="34" charset="0"/>
                <a:cs typeface="Arial" panose="020B0604020202020204" pitchFamily="34" charset="0"/>
              </a:rPr>
              <a:t>Yeni Medya ve İletişim</a:t>
            </a:r>
          </a:p>
          <a:p>
            <a:pPr algn="ctr"/>
            <a:r>
              <a:rPr lang="tr-TR" sz="2000" b="1" i="0" u="none" strike="noStrike" dirty="0">
                <a:solidFill>
                  <a:srgbClr val="000000"/>
                </a:solidFill>
                <a:effectLst/>
                <a:latin typeface="Arial" panose="020B0604020202020204" pitchFamily="34" charset="0"/>
                <a:cs typeface="Arial" panose="020B0604020202020204" pitchFamily="34" charset="0"/>
              </a:rPr>
              <a:t>2024-2025 Eğitim-Öğretim Yılı Ders Planı</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5508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26"/>
            <a:ext cx="1219268" cy="6858000"/>
          </a:xfrm>
          <a:prstGeom prst="rect">
            <a:avLst/>
          </a:prstGeom>
        </p:spPr>
      </p:pic>
      <p:graphicFrame>
        <p:nvGraphicFramePr>
          <p:cNvPr id="5" name="Tablo 4">
            <a:extLst>
              <a:ext uri="{FF2B5EF4-FFF2-40B4-BE49-F238E27FC236}">
                <a16:creationId xmlns:a16="http://schemas.microsoft.com/office/drawing/2014/main" id="{F863F232-FA35-3113-9476-78C256B49199}"/>
              </a:ext>
            </a:extLst>
          </p:cNvPr>
          <p:cNvGraphicFramePr>
            <a:graphicFrameLocks noGrp="1"/>
          </p:cNvGraphicFramePr>
          <p:nvPr>
            <p:extLst>
              <p:ext uri="{D42A27DB-BD31-4B8C-83A1-F6EECF244321}">
                <p14:modId xmlns:p14="http://schemas.microsoft.com/office/powerpoint/2010/main" val="2078548189"/>
              </p:ext>
            </p:extLst>
          </p:nvPr>
        </p:nvGraphicFramePr>
        <p:xfrm>
          <a:off x="1094874" y="144866"/>
          <a:ext cx="10431380" cy="3053620"/>
        </p:xfrm>
        <a:graphic>
          <a:graphicData uri="http://schemas.openxmlformats.org/drawingml/2006/table">
            <a:tbl>
              <a:tblPr/>
              <a:tblGrid>
                <a:gridCol w="590078">
                  <a:extLst>
                    <a:ext uri="{9D8B030D-6E8A-4147-A177-3AD203B41FA5}">
                      <a16:colId xmlns:a16="http://schemas.microsoft.com/office/drawing/2014/main" val="1667537476"/>
                    </a:ext>
                  </a:extLst>
                </a:gridCol>
                <a:gridCol w="440058">
                  <a:extLst>
                    <a:ext uri="{9D8B030D-6E8A-4147-A177-3AD203B41FA5}">
                      <a16:colId xmlns:a16="http://schemas.microsoft.com/office/drawing/2014/main" val="508887013"/>
                    </a:ext>
                  </a:extLst>
                </a:gridCol>
                <a:gridCol w="2510332">
                  <a:extLst>
                    <a:ext uri="{9D8B030D-6E8A-4147-A177-3AD203B41FA5}">
                      <a16:colId xmlns:a16="http://schemas.microsoft.com/office/drawing/2014/main" val="1075100631"/>
                    </a:ext>
                  </a:extLst>
                </a:gridCol>
                <a:gridCol w="290038">
                  <a:extLst>
                    <a:ext uri="{9D8B030D-6E8A-4147-A177-3AD203B41FA5}">
                      <a16:colId xmlns:a16="http://schemas.microsoft.com/office/drawing/2014/main" val="3143614966"/>
                    </a:ext>
                  </a:extLst>
                </a:gridCol>
                <a:gridCol w="290038">
                  <a:extLst>
                    <a:ext uri="{9D8B030D-6E8A-4147-A177-3AD203B41FA5}">
                      <a16:colId xmlns:a16="http://schemas.microsoft.com/office/drawing/2014/main" val="281033307"/>
                    </a:ext>
                  </a:extLst>
                </a:gridCol>
                <a:gridCol w="290038">
                  <a:extLst>
                    <a:ext uri="{9D8B030D-6E8A-4147-A177-3AD203B41FA5}">
                      <a16:colId xmlns:a16="http://schemas.microsoft.com/office/drawing/2014/main" val="1129149054"/>
                    </a:ext>
                  </a:extLst>
                </a:gridCol>
                <a:gridCol w="520069">
                  <a:extLst>
                    <a:ext uri="{9D8B030D-6E8A-4147-A177-3AD203B41FA5}">
                      <a16:colId xmlns:a16="http://schemas.microsoft.com/office/drawing/2014/main" val="648829975"/>
                    </a:ext>
                  </a:extLst>
                </a:gridCol>
                <a:gridCol w="110015">
                  <a:extLst>
                    <a:ext uri="{9D8B030D-6E8A-4147-A177-3AD203B41FA5}">
                      <a16:colId xmlns:a16="http://schemas.microsoft.com/office/drawing/2014/main" val="1735991436"/>
                    </a:ext>
                  </a:extLst>
                </a:gridCol>
                <a:gridCol w="600079">
                  <a:extLst>
                    <a:ext uri="{9D8B030D-6E8A-4147-A177-3AD203B41FA5}">
                      <a16:colId xmlns:a16="http://schemas.microsoft.com/office/drawing/2014/main" val="2076042509"/>
                    </a:ext>
                  </a:extLst>
                </a:gridCol>
                <a:gridCol w="620082">
                  <a:extLst>
                    <a:ext uri="{9D8B030D-6E8A-4147-A177-3AD203B41FA5}">
                      <a16:colId xmlns:a16="http://schemas.microsoft.com/office/drawing/2014/main" val="1688970935"/>
                    </a:ext>
                  </a:extLst>
                </a:gridCol>
                <a:gridCol w="2930389">
                  <a:extLst>
                    <a:ext uri="{9D8B030D-6E8A-4147-A177-3AD203B41FA5}">
                      <a16:colId xmlns:a16="http://schemas.microsoft.com/office/drawing/2014/main" val="1423584361"/>
                    </a:ext>
                  </a:extLst>
                </a:gridCol>
                <a:gridCol w="320042">
                  <a:extLst>
                    <a:ext uri="{9D8B030D-6E8A-4147-A177-3AD203B41FA5}">
                      <a16:colId xmlns:a16="http://schemas.microsoft.com/office/drawing/2014/main" val="1674807925"/>
                    </a:ext>
                  </a:extLst>
                </a:gridCol>
                <a:gridCol w="250033">
                  <a:extLst>
                    <a:ext uri="{9D8B030D-6E8A-4147-A177-3AD203B41FA5}">
                      <a16:colId xmlns:a16="http://schemas.microsoft.com/office/drawing/2014/main" val="3753273560"/>
                    </a:ext>
                  </a:extLst>
                </a:gridCol>
                <a:gridCol w="260035">
                  <a:extLst>
                    <a:ext uri="{9D8B030D-6E8A-4147-A177-3AD203B41FA5}">
                      <a16:colId xmlns:a16="http://schemas.microsoft.com/office/drawing/2014/main" val="3238333203"/>
                    </a:ext>
                  </a:extLst>
                </a:gridCol>
                <a:gridCol w="410054">
                  <a:extLst>
                    <a:ext uri="{9D8B030D-6E8A-4147-A177-3AD203B41FA5}">
                      <a16:colId xmlns:a16="http://schemas.microsoft.com/office/drawing/2014/main" val="1111843463"/>
                    </a:ext>
                  </a:extLst>
                </a:gridCol>
              </a:tblGrid>
              <a:tr h="246286">
                <a:tc gridSpan="7">
                  <a:txBody>
                    <a:bodyPr/>
                    <a:lstStyle/>
                    <a:p>
                      <a:pPr algn="ctr" fontAlgn="b"/>
                      <a:r>
                        <a:rPr lang="tr-TR" sz="1200" b="1" i="0" u="none" strike="noStrike">
                          <a:solidFill>
                            <a:srgbClr val="000000"/>
                          </a:solidFill>
                          <a:effectLst/>
                          <a:latin typeface="Times New Roman" panose="02020603050405020304" pitchFamily="18" charset="0"/>
                        </a:rPr>
                        <a:t>III. YARIYIL</a:t>
                      </a:r>
                    </a:p>
                  </a:txBody>
                  <a:tcPr marL="6049" marR="6049" marT="604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200" b="0" i="0" u="none" strike="noStrike">
                          <a:solidFill>
                            <a:srgbClr val="000000"/>
                          </a:solidFill>
                          <a:effectLst/>
                          <a:latin typeface="Times New Roman" panose="02020603050405020304" pitchFamily="18" charset="0"/>
                        </a:rPr>
                        <a:t> </a:t>
                      </a:r>
                    </a:p>
                  </a:txBody>
                  <a:tcPr marL="6049" marR="6049" marT="6049" marB="0" anchor="b">
                    <a:lnL>
                      <a:noFill/>
                    </a:lnL>
                    <a:lnR>
                      <a:noFill/>
                    </a:lnR>
                    <a:lnT>
                      <a:noFill/>
                    </a:lnT>
                    <a:lnB>
                      <a:noFill/>
                    </a:lnB>
                    <a:solidFill>
                      <a:srgbClr val="FFFFFF"/>
                    </a:solidFill>
                  </a:tcPr>
                </a:tc>
                <a:tc gridSpan="7">
                  <a:txBody>
                    <a:bodyPr/>
                    <a:lstStyle/>
                    <a:p>
                      <a:pPr algn="ctr" fontAlgn="b"/>
                      <a:r>
                        <a:rPr lang="tr-TR" sz="1200" b="1" i="0" u="none" strike="noStrike">
                          <a:solidFill>
                            <a:srgbClr val="000000"/>
                          </a:solidFill>
                          <a:effectLst/>
                          <a:latin typeface="Times New Roman" panose="02020603050405020304" pitchFamily="18" charset="0"/>
                        </a:rPr>
                        <a:t>IV. YARIYIL</a:t>
                      </a:r>
                    </a:p>
                  </a:txBody>
                  <a:tcPr marL="6049" marR="6049" marT="604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65368287"/>
                  </a:ext>
                </a:extLst>
              </a:tr>
              <a:tr h="517149">
                <a:tc>
                  <a:txBody>
                    <a:bodyPr/>
                    <a:lstStyle/>
                    <a:p>
                      <a:pPr algn="ctr" fontAlgn="t"/>
                      <a:r>
                        <a:rPr lang="tr-TR" sz="1200" b="1" i="0" u="none" strike="noStrike">
                          <a:solidFill>
                            <a:srgbClr val="000000"/>
                          </a:solidFill>
                          <a:effectLst/>
                          <a:latin typeface="Times New Roman" panose="02020603050405020304" pitchFamily="18" charset="0"/>
                        </a:rPr>
                        <a:t>DERS KODU</a:t>
                      </a:r>
                    </a:p>
                  </a:txBody>
                  <a:tcPr marL="6049" marR="6049" marT="60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tr-TR" sz="1200" b="1" i="0" u="none" strike="noStrike">
                          <a:solidFill>
                            <a:srgbClr val="000000"/>
                          </a:solidFill>
                          <a:effectLst/>
                          <a:latin typeface="Times New Roman" panose="02020603050405020304" pitchFamily="18" charset="0"/>
                        </a:rPr>
                        <a:t>DERS TÜRÜ</a:t>
                      </a:r>
                    </a:p>
                  </a:txBody>
                  <a:tcPr marL="6049" marR="6049" marT="60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tr-TR" sz="1200" b="1" i="0" u="none" strike="noStrike">
                          <a:solidFill>
                            <a:srgbClr val="000000"/>
                          </a:solidFill>
                          <a:effectLst/>
                          <a:latin typeface="Times New Roman" panose="02020603050405020304" pitchFamily="18" charset="0"/>
                        </a:rPr>
                        <a:t>   DERSİN ADI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T</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U</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K</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AKTS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tr-TR" sz="1200" b="0" i="0" u="none" strike="noStrike">
                          <a:solidFill>
                            <a:srgbClr val="000000"/>
                          </a:solidFill>
                          <a:effectLst/>
                          <a:latin typeface="Times New Roman" panose="02020603050405020304" pitchFamily="18" charset="0"/>
                        </a:rPr>
                        <a:t> </a:t>
                      </a:r>
                    </a:p>
                  </a:txBody>
                  <a:tcPr marL="6049" marR="6049" marT="60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tr-TR" sz="1200" b="1" i="0" u="none" strike="noStrike">
                          <a:solidFill>
                            <a:srgbClr val="000000"/>
                          </a:solidFill>
                          <a:effectLst/>
                          <a:latin typeface="Times New Roman" panose="02020603050405020304" pitchFamily="18" charset="0"/>
                        </a:rPr>
                        <a:t>DERS KODU</a:t>
                      </a:r>
                    </a:p>
                  </a:txBody>
                  <a:tcPr marL="6049" marR="6049" marT="60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tr-TR" sz="1200" b="1" i="0" u="none" strike="noStrike">
                          <a:solidFill>
                            <a:srgbClr val="000000"/>
                          </a:solidFill>
                          <a:effectLst/>
                          <a:latin typeface="Times New Roman" panose="02020603050405020304" pitchFamily="18" charset="0"/>
                        </a:rPr>
                        <a:t>DERS TÜRÜ</a:t>
                      </a:r>
                    </a:p>
                  </a:txBody>
                  <a:tcPr marL="6049" marR="6049" marT="60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tr-TR" sz="1200" b="1" i="0" u="none" strike="noStrike">
                          <a:solidFill>
                            <a:srgbClr val="000000"/>
                          </a:solidFill>
                          <a:effectLst/>
                          <a:latin typeface="Times New Roman" panose="02020603050405020304" pitchFamily="18" charset="0"/>
                        </a:rPr>
                        <a:t>   DERSİN ADI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T</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U</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K</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AKTS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00355072"/>
                  </a:ext>
                </a:extLst>
              </a:tr>
              <a:tr h="342181">
                <a:tc>
                  <a:txBody>
                    <a:bodyPr/>
                    <a:lstStyle/>
                    <a:p>
                      <a:pPr algn="ctr" fontAlgn="ctr"/>
                      <a:r>
                        <a:rPr lang="tr-TR" sz="1200" b="0" i="0" u="none" strike="noStrike">
                          <a:solidFill>
                            <a:srgbClr val="000000"/>
                          </a:solidFill>
                          <a:effectLst/>
                          <a:latin typeface="Times New Roman" panose="02020603050405020304" pitchFamily="18" charset="0"/>
                        </a:rPr>
                        <a:t>MIL2101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effectLst/>
                          <a:latin typeface="Times New Roman" panose="02020603050405020304" pitchFamily="18" charset="0"/>
                        </a:rPr>
                        <a:t>Medya ve İletişim Etiği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5</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200" b="0" i="0" u="none" strike="noStrike">
                        <a:solidFill>
                          <a:srgbClr val="000000"/>
                        </a:solidFill>
                        <a:effectLst/>
                        <a:latin typeface="Times New Roman" panose="02020603050405020304" pitchFamily="18" charset="0"/>
                      </a:endParaRP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MIL2201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İkna ve Algı Yönetimi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5</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550077"/>
                  </a:ext>
                </a:extLst>
              </a:tr>
              <a:tr h="342181">
                <a:tc>
                  <a:txBody>
                    <a:bodyPr/>
                    <a:lstStyle/>
                    <a:p>
                      <a:pPr algn="ctr" fontAlgn="ctr"/>
                      <a:r>
                        <a:rPr lang="tr-TR" sz="1200" b="0" i="0" u="none" strike="noStrike">
                          <a:solidFill>
                            <a:srgbClr val="000000"/>
                          </a:solidFill>
                          <a:effectLst/>
                          <a:latin typeface="Times New Roman" panose="02020603050405020304" pitchFamily="18" charset="0"/>
                        </a:rPr>
                        <a:t>MIL2102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İletişim Hukuku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5</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200" b="0" i="0" u="none" strike="noStrike">
                        <a:solidFill>
                          <a:srgbClr val="000000"/>
                        </a:solidFill>
                        <a:effectLst/>
                        <a:latin typeface="Times New Roman" panose="02020603050405020304" pitchFamily="18" charset="0"/>
                      </a:endParaRP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MIL2202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Haber Uygulamaları</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133631"/>
                  </a:ext>
                </a:extLst>
              </a:tr>
              <a:tr h="342181">
                <a:tc>
                  <a:txBody>
                    <a:bodyPr/>
                    <a:lstStyle/>
                    <a:p>
                      <a:pPr algn="ctr" fontAlgn="ctr"/>
                      <a:r>
                        <a:rPr lang="tr-TR" sz="1200" b="0" i="0" u="none" strike="noStrike">
                          <a:solidFill>
                            <a:srgbClr val="000000"/>
                          </a:solidFill>
                          <a:effectLst/>
                          <a:latin typeface="Times New Roman" panose="02020603050405020304" pitchFamily="18" charset="0"/>
                        </a:rPr>
                        <a:t>MIL2103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Haber Yazma Teknikleri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200" b="0" i="0" u="none" strike="noStrike">
                        <a:solidFill>
                          <a:srgbClr val="000000"/>
                        </a:solidFill>
                        <a:effectLst/>
                        <a:latin typeface="Times New Roman" panose="02020603050405020304" pitchFamily="18" charset="0"/>
                      </a:endParaRP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MIL2203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Sosyal Bilimlerde Araştırma Yöntemleri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5</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47584"/>
                  </a:ext>
                </a:extLst>
              </a:tr>
              <a:tr h="222599">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effectLst/>
                          <a:latin typeface="Times New Roman" panose="02020603050405020304" pitchFamily="18" charset="0"/>
                        </a:rPr>
                        <a:t>Seçmeli Ders 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200" b="0" i="0" u="none" strike="noStrike">
                        <a:solidFill>
                          <a:srgbClr val="000000"/>
                        </a:solidFill>
                        <a:effectLst/>
                        <a:latin typeface="Times New Roman" panose="02020603050405020304" pitchFamily="18" charset="0"/>
                      </a:endParaRP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Seçmeli Ders 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539363"/>
                  </a:ext>
                </a:extLst>
              </a:tr>
              <a:tr h="222599">
                <a:tc>
                  <a:txBody>
                    <a:bodyPr/>
                    <a:lstStyle/>
                    <a:p>
                      <a:pPr algn="l"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Seçmeli Ders II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200" b="0" i="0" u="none" strike="noStrike">
                        <a:solidFill>
                          <a:srgbClr val="000000"/>
                        </a:solidFill>
                        <a:effectLst/>
                        <a:latin typeface="Times New Roman" panose="02020603050405020304" pitchFamily="18" charset="0"/>
                      </a:endParaRP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Seçmeli Ders II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879896"/>
                  </a:ext>
                </a:extLst>
              </a:tr>
              <a:tr h="222599">
                <a:tc>
                  <a:txBody>
                    <a:bodyPr/>
                    <a:lstStyle/>
                    <a:p>
                      <a:pPr algn="l"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Seçmeli Ders III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200" b="0" i="0" u="none" strike="noStrike">
                        <a:solidFill>
                          <a:srgbClr val="000000"/>
                        </a:solidFill>
                        <a:effectLst/>
                        <a:latin typeface="Times New Roman" panose="02020603050405020304" pitchFamily="18" charset="0"/>
                      </a:endParaRP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Seçmeli Ders III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2866163"/>
                  </a:ext>
                </a:extLst>
              </a:tr>
              <a:tr h="222599">
                <a:tc>
                  <a:txBody>
                    <a:bodyPr/>
                    <a:lstStyle/>
                    <a:p>
                      <a:pPr algn="l"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Seçmeli Ders IV</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200" b="0" i="0" u="none" strike="noStrike">
                        <a:solidFill>
                          <a:srgbClr val="000000"/>
                        </a:solidFill>
                        <a:effectLst/>
                        <a:latin typeface="Times New Roman" panose="02020603050405020304" pitchFamily="18" charset="0"/>
                      </a:endParaRP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effectLst/>
                          <a:latin typeface="Times New Roman" panose="02020603050405020304" pitchFamily="18" charset="0"/>
                        </a:rPr>
                        <a:t>Seçmeli Ders IV</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5610133"/>
                  </a:ext>
                </a:extLst>
              </a:tr>
              <a:tr h="246822">
                <a:tc gridSpan="3">
                  <a:txBody>
                    <a:bodyPr/>
                    <a:lstStyle/>
                    <a:p>
                      <a:pPr algn="ctr" fontAlgn="ctr"/>
                      <a:r>
                        <a:rPr lang="tr-TR" sz="1200" b="1" i="0" u="none" strike="noStrike">
                          <a:solidFill>
                            <a:srgbClr val="000000"/>
                          </a:solidFill>
                          <a:effectLst/>
                          <a:latin typeface="Times New Roman" panose="02020603050405020304" pitchFamily="18" charset="0"/>
                        </a:rPr>
                        <a:t>TOPLAM</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dirty="0">
                          <a:solidFill>
                            <a:srgbClr val="000000"/>
                          </a:solidFill>
                          <a:effectLst/>
                          <a:latin typeface="Times New Roman" panose="02020603050405020304" pitchFamily="18" charset="0"/>
                        </a:rPr>
                        <a:t>21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21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30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tr-TR" sz="1200" b="1"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tr-TR" sz="1200" b="1" i="0" u="none" strike="noStrike">
                          <a:solidFill>
                            <a:srgbClr val="000000"/>
                          </a:solidFill>
                          <a:effectLst/>
                          <a:latin typeface="Times New Roman" panose="02020603050405020304" pitchFamily="18" charset="0"/>
                        </a:rPr>
                        <a:t>TOPLAM</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a:solidFill>
                            <a:srgbClr val="000000"/>
                          </a:solidFill>
                          <a:effectLst/>
                          <a:latin typeface="Times New Roman" panose="02020603050405020304" pitchFamily="18" charset="0"/>
                        </a:rPr>
                        <a:t>21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21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dirty="0">
                          <a:solidFill>
                            <a:srgbClr val="000000"/>
                          </a:solidFill>
                          <a:effectLst/>
                          <a:latin typeface="Times New Roman" panose="02020603050405020304" pitchFamily="18" charset="0"/>
                        </a:rPr>
                        <a:t>30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14468706"/>
                  </a:ext>
                </a:extLst>
              </a:tr>
            </a:tbl>
          </a:graphicData>
        </a:graphic>
      </p:graphicFrame>
      <p:graphicFrame>
        <p:nvGraphicFramePr>
          <p:cNvPr id="6" name="Tablo 5">
            <a:extLst>
              <a:ext uri="{FF2B5EF4-FFF2-40B4-BE49-F238E27FC236}">
                <a16:creationId xmlns:a16="http://schemas.microsoft.com/office/drawing/2014/main" id="{9A6ABAAA-6D09-4C7C-A50C-924F3E304D1D}"/>
              </a:ext>
            </a:extLst>
          </p:cNvPr>
          <p:cNvGraphicFramePr>
            <a:graphicFrameLocks noGrp="1"/>
          </p:cNvGraphicFramePr>
          <p:nvPr>
            <p:extLst>
              <p:ext uri="{D42A27DB-BD31-4B8C-83A1-F6EECF244321}">
                <p14:modId xmlns:p14="http://schemas.microsoft.com/office/powerpoint/2010/main" val="3996094685"/>
              </p:ext>
            </p:extLst>
          </p:nvPr>
        </p:nvGraphicFramePr>
        <p:xfrm>
          <a:off x="1094874" y="3198486"/>
          <a:ext cx="10431380" cy="3514647"/>
        </p:xfrm>
        <a:graphic>
          <a:graphicData uri="http://schemas.openxmlformats.org/drawingml/2006/table">
            <a:tbl>
              <a:tblPr/>
              <a:tblGrid>
                <a:gridCol w="576905">
                  <a:extLst>
                    <a:ext uri="{9D8B030D-6E8A-4147-A177-3AD203B41FA5}">
                      <a16:colId xmlns:a16="http://schemas.microsoft.com/office/drawing/2014/main" val="392707017"/>
                    </a:ext>
                  </a:extLst>
                </a:gridCol>
                <a:gridCol w="440647">
                  <a:extLst>
                    <a:ext uri="{9D8B030D-6E8A-4147-A177-3AD203B41FA5}">
                      <a16:colId xmlns:a16="http://schemas.microsoft.com/office/drawing/2014/main" val="1175756307"/>
                    </a:ext>
                  </a:extLst>
                </a:gridCol>
                <a:gridCol w="2513693">
                  <a:extLst>
                    <a:ext uri="{9D8B030D-6E8A-4147-A177-3AD203B41FA5}">
                      <a16:colId xmlns:a16="http://schemas.microsoft.com/office/drawing/2014/main" val="90995103"/>
                    </a:ext>
                  </a:extLst>
                </a:gridCol>
                <a:gridCol w="290427">
                  <a:extLst>
                    <a:ext uri="{9D8B030D-6E8A-4147-A177-3AD203B41FA5}">
                      <a16:colId xmlns:a16="http://schemas.microsoft.com/office/drawing/2014/main" val="3600538256"/>
                    </a:ext>
                  </a:extLst>
                </a:gridCol>
                <a:gridCol w="290427">
                  <a:extLst>
                    <a:ext uri="{9D8B030D-6E8A-4147-A177-3AD203B41FA5}">
                      <a16:colId xmlns:a16="http://schemas.microsoft.com/office/drawing/2014/main" val="4294692608"/>
                    </a:ext>
                  </a:extLst>
                </a:gridCol>
                <a:gridCol w="290427">
                  <a:extLst>
                    <a:ext uri="{9D8B030D-6E8A-4147-A177-3AD203B41FA5}">
                      <a16:colId xmlns:a16="http://schemas.microsoft.com/office/drawing/2014/main" val="1008403671"/>
                    </a:ext>
                  </a:extLst>
                </a:gridCol>
                <a:gridCol w="520765">
                  <a:extLst>
                    <a:ext uri="{9D8B030D-6E8A-4147-A177-3AD203B41FA5}">
                      <a16:colId xmlns:a16="http://schemas.microsoft.com/office/drawing/2014/main" val="3359451677"/>
                    </a:ext>
                  </a:extLst>
                </a:gridCol>
                <a:gridCol w="110162">
                  <a:extLst>
                    <a:ext uri="{9D8B030D-6E8A-4147-A177-3AD203B41FA5}">
                      <a16:colId xmlns:a16="http://schemas.microsoft.com/office/drawing/2014/main" val="490722990"/>
                    </a:ext>
                  </a:extLst>
                </a:gridCol>
                <a:gridCol w="600882">
                  <a:extLst>
                    <a:ext uri="{9D8B030D-6E8A-4147-A177-3AD203B41FA5}">
                      <a16:colId xmlns:a16="http://schemas.microsoft.com/office/drawing/2014/main" val="3160007654"/>
                    </a:ext>
                  </a:extLst>
                </a:gridCol>
                <a:gridCol w="620911">
                  <a:extLst>
                    <a:ext uri="{9D8B030D-6E8A-4147-A177-3AD203B41FA5}">
                      <a16:colId xmlns:a16="http://schemas.microsoft.com/office/drawing/2014/main" val="696841891"/>
                    </a:ext>
                  </a:extLst>
                </a:gridCol>
                <a:gridCol w="2934310">
                  <a:extLst>
                    <a:ext uri="{9D8B030D-6E8A-4147-A177-3AD203B41FA5}">
                      <a16:colId xmlns:a16="http://schemas.microsoft.com/office/drawing/2014/main" val="1989724593"/>
                    </a:ext>
                  </a:extLst>
                </a:gridCol>
                <a:gridCol w="320471">
                  <a:extLst>
                    <a:ext uri="{9D8B030D-6E8A-4147-A177-3AD203B41FA5}">
                      <a16:colId xmlns:a16="http://schemas.microsoft.com/office/drawing/2014/main" val="3528532344"/>
                    </a:ext>
                  </a:extLst>
                </a:gridCol>
                <a:gridCol w="250368">
                  <a:extLst>
                    <a:ext uri="{9D8B030D-6E8A-4147-A177-3AD203B41FA5}">
                      <a16:colId xmlns:a16="http://schemas.microsoft.com/office/drawing/2014/main" val="985892865"/>
                    </a:ext>
                  </a:extLst>
                </a:gridCol>
                <a:gridCol w="260382">
                  <a:extLst>
                    <a:ext uri="{9D8B030D-6E8A-4147-A177-3AD203B41FA5}">
                      <a16:colId xmlns:a16="http://schemas.microsoft.com/office/drawing/2014/main" val="52495599"/>
                    </a:ext>
                  </a:extLst>
                </a:gridCol>
                <a:gridCol w="410603">
                  <a:extLst>
                    <a:ext uri="{9D8B030D-6E8A-4147-A177-3AD203B41FA5}">
                      <a16:colId xmlns:a16="http://schemas.microsoft.com/office/drawing/2014/main" val="1086804916"/>
                    </a:ext>
                  </a:extLst>
                </a:gridCol>
              </a:tblGrid>
              <a:tr h="315542">
                <a:tc gridSpan="7">
                  <a:txBody>
                    <a:bodyPr/>
                    <a:lstStyle/>
                    <a:p>
                      <a:pPr algn="ctr" fontAlgn="b"/>
                      <a:r>
                        <a:rPr lang="tr-TR" sz="1200" b="1" i="0" u="none" strike="noStrike">
                          <a:solidFill>
                            <a:srgbClr val="000000"/>
                          </a:solidFill>
                          <a:effectLst/>
                          <a:latin typeface="Times New Roman" panose="02020603050405020304" pitchFamily="18" charset="0"/>
                        </a:rPr>
                        <a:t>V. YARIYIL</a:t>
                      </a:r>
                    </a:p>
                  </a:txBody>
                  <a:tcPr marL="6049" marR="6049" marT="604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1200" b="1" i="0" u="none" strike="noStrike">
                          <a:solidFill>
                            <a:srgbClr val="000000"/>
                          </a:solidFill>
                          <a:effectLst/>
                          <a:latin typeface="Times New Roman" panose="02020603050405020304" pitchFamily="18" charset="0"/>
                        </a:rPr>
                        <a:t> </a:t>
                      </a:r>
                    </a:p>
                  </a:txBody>
                  <a:tcPr marL="6049" marR="6049" marT="6049" marB="0" anchor="b">
                    <a:lnL>
                      <a:noFill/>
                    </a:lnL>
                    <a:lnR>
                      <a:noFill/>
                    </a:lnR>
                    <a:lnT>
                      <a:noFill/>
                    </a:lnT>
                    <a:lnB>
                      <a:noFill/>
                    </a:lnB>
                    <a:solidFill>
                      <a:srgbClr val="FFFFFF"/>
                    </a:solidFill>
                  </a:tcPr>
                </a:tc>
                <a:tc gridSpan="7">
                  <a:txBody>
                    <a:bodyPr/>
                    <a:lstStyle/>
                    <a:p>
                      <a:pPr algn="ctr" fontAlgn="b"/>
                      <a:r>
                        <a:rPr lang="tr-TR" sz="1200" b="1" i="0" u="none" strike="noStrike" dirty="0">
                          <a:solidFill>
                            <a:srgbClr val="000000"/>
                          </a:solidFill>
                          <a:effectLst/>
                          <a:latin typeface="Times New Roman" panose="02020603050405020304" pitchFamily="18" charset="0"/>
                        </a:rPr>
                        <a:t>VI. YARIYIL</a:t>
                      </a:r>
                    </a:p>
                  </a:txBody>
                  <a:tcPr marL="6049" marR="6049" marT="604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59785221"/>
                  </a:ext>
                </a:extLst>
              </a:tr>
              <a:tr h="626429">
                <a:tc>
                  <a:txBody>
                    <a:bodyPr/>
                    <a:lstStyle/>
                    <a:p>
                      <a:pPr algn="ctr" fontAlgn="t"/>
                      <a:r>
                        <a:rPr lang="tr-TR" sz="1200" b="1" i="0" u="none" strike="noStrike">
                          <a:solidFill>
                            <a:srgbClr val="000000"/>
                          </a:solidFill>
                          <a:effectLst/>
                          <a:latin typeface="Times New Roman" panose="02020603050405020304" pitchFamily="18" charset="0"/>
                        </a:rPr>
                        <a:t>DERS KODU</a:t>
                      </a:r>
                    </a:p>
                  </a:txBody>
                  <a:tcPr marL="6049" marR="6049" marT="60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tr-TR" sz="1200" b="1" i="0" u="none" strike="noStrike">
                          <a:solidFill>
                            <a:srgbClr val="000000"/>
                          </a:solidFill>
                          <a:effectLst/>
                          <a:latin typeface="Times New Roman" panose="02020603050405020304" pitchFamily="18" charset="0"/>
                        </a:rPr>
                        <a:t>DERS TÜRÜ</a:t>
                      </a:r>
                    </a:p>
                  </a:txBody>
                  <a:tcPr marL="6049" marR="6049" marT="60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tr-TR" sz="1200" b="1" i="0" u="none" strike="noStrike" dirty="0">
                          <a:solidFill>
                            <a:srgbClr val="000000"/>
                          </a:solidFill>
                          <a:effectLst/>
                          <a:latin typeface="Times New Roman" panose="02020603050405020304" pitchFamily="18" charset="0"/>
                        </a:rPr>
                        <a:t>   DERSİN ADI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dirty="0">
                          <a:solidFill>
                            <a:srgbClr val="000000"/>
                          </a:solidFill>
                          <a:effectLst/>
                          <a:latin typeface="Times New Roman" panose="02020603050405020304" pitchFamily="18" charset="0"/>
                        </a:rPr>
                        <a:t>T</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U</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K</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AKTS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200" b="0" i="0" u="none" strike="noStrike">
                          <a:solidFill>
                            <a:srgbClr val="000000"/>
                          </a:solidFill>
                          <a:effectLst/>
                          <a:latin typeface="Times New Roman" panose="02020603050405020304" pitchFamily="18" charset="0"/>
                        </a:rPr>
                        <a:t> </a:t>
                      </a: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tr-TR" sz="1200" b="1" i="0" u="none" strike="noStrike">
                          <a:solidFill>
                            <a:srgbClr val="000000"/>
                          </a:solidFill>
                          <a:effectLst/>
                          <a:latin typeface="Times New Roman" panose="02020603050405020304" pitchFamily="18" charset="0"/>
                        </a:rPr>
                        <a:t>DERS KODU</a:t>
                      </a:r>
                    </a:p>
                  </a:txBody>
                  <a:tcPr marL="6049" marR="6049" marT="60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tr-TR" sz="1200" b="1" i="0" u="none" strike="noStrike" dirty="0">
                          <a:solidFill>
                            <a:srgbClr val="000000"/>
                          </a:solidFill>
                          <a:effectLst/>
                          <a:latin typeface="Times New Roman" panose="02020603050405020304" pitchFamily="18" charset="0"/>
                        </a:rPr>
                        <a:t>DERS TÜRÜ</a:t>
                      </a:r>
                    </a:p>
                  </a:txBody>
                  <a:tcPr marL="6049" marR="6049" marT="60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tr-TR" sz="1200" b="1" i="0" u="none" strike="noStrike">
                          <a:solidFill>
                            <a:srgbClr val="000000"/>
                          </a:solidFill>
                          <a:effectLst/>
                          <a:latin typeface="Times New Roman" panose="02020603050405020304" pitchFamily="18" charset="0"/>
                        </a:rPr>
                        <a:t>   DERSİN ADI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T</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U</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K</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AKTS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888280983"/>
                  </a:ext>
                </a:extLst>
              </a:tr>
              <a:tr h="372122">
                <a:tc>
                  <a:txBody>
                    <a:bodyPr/>
                    <a:lstStyle/>
                    <a:p>
                      <a:pPr algn="ctr" fontAlgn="ctr"/>
                      <a:r>
                        <a:rPr lang="tr-TR" sz="1200" b="0" i="0" u="none" strike="noStrike" dirty="0">
                          <a:solidFill>
                            <a:srgbClr val="000000"/>
                          </a:solidFill>
                          <a:effectLst/>
                          <a:latin typeface="Times New Roman" panose="02020603050405020304" pitchFamily="18" charset="0"/>
                        </a:rPr>
                        <a:t>MIL3101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Yeni Medya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5</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rPr>
                        <a:t> </a:t>
                      </a: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MIL3201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Televizyon Haberciliği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5</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426767"/>
                  </a:ext>
                </a:extLst>
              </a:tr>
              <a:tr h="372122">
                <a:tc>
                  <a:txBody>
                    <a:bodyPr/>
                    <a:lstStyle/>
                    <a:p>
                      <a:pPr algn="ctr" fontAlgn="ctr"/>
                      <a:r>
                        <a:rPr lang="tr-TR" sz="1200" b="0" i="0" u="none" strike="noStrike" dirty="0">
                          <a:solidFill>
                            <a:srgbClr val="000000"/>
                          </a:solidFill>
                          <a:effectLst/>
                          <a:latin typeface="Times New Roman" panose="02020603050405020304" pitchFamily="18" charset="0"/>
                        </a:rPr>
                        <a:t>MIL3102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effectLst/>
                          <a:latin typeface="Times New Roman" panose="02020603050405020304" pitchFamily="18" charset="0"/>
                        </a:rPr>
                        <a:t>Kurumsal İletişim</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5</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rPr>
                        <a:t> </a:t>
                      </a: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MIL3202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Kriz İletişimi ve İtibar Yönetimi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289156"/>
                  </a:ext>
                </a:extLst>
              </a:tr>
              <a:tr h="372122">
                <a:tc>
                  <a:txBody>
                    <a:bodyPr/>
                    <a:lstStyle/>
                    <a:p>
                      <a:pPr algn="ctr" fontAlgn="ctr"/>
                      <a:r>
                        <a:rPr lang="tr-TR" sz="1200" b="0" i="0" u="none" strike="noStrike">
                          <a:solidFill>
                            <a:srgbClr val="000000"/>
                          </a:solidFill>
                          <a:effectLst/>
                          <a:latin typeface="Times New Roman" panose="02020603050405020304" pitchFamily="18" charset="0"/>
                        </a:rPr>
                        <a:t>MIL3103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effectLst/>
                          <a:latin typeface="Times New Roman" panose="02020603050405020304" pitchFamily="18" charset="0"/>
                        </a:rPr>
                        <a:t>Fotoğrafçılık ve Görsel Kültür</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rPr>
                        <a:t> </a:t>
                      </a: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MIL3203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Kurgu Teknikleri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5</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590060"/>
                  </a:ext>
                </a:extLst>
              </a:tr>
              <a:tr h="285192">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effectLst/>
                          <a:latin typeface="Times New Roman" panose="02020603050405020304" pitchFamily="18" charset="0"/>
                        </a:rPr>
                        <a:t>Seçmeli Ders 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rPr>
                        <a:t> </a:t>
                      </a: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effectLst/>
                          <a:latin typeface="Times New Roman" panose="02020603050405020304" pitchFamily="18" charset="0"/>
                        </a:rPr>
                        <a:t>Seçmeli Ders 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703665"/>
                  </a:ext>
                </a:extLst>
              </a:tr>
              <a:tr h="285192">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Seçmeli Ders II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rPr>
                        <a:t> </a:t>
                      </a: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effectLst/>
                          <a:latin typeface="Times New Roman" panose="02020603050405020304" pitchFamily="18" charset="0"/>
                        </a:rPr>
                        <a:t>Seçmeli Ders II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4027282"/>
                  </a:ext>
                </a:extLst>
              </a:tr>
              <a:tr h="285192">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Times New Roman" panose="02020603050405020304" pitchFamily="18" charset="0"/>
                        </a:rPr>
                        <a:t>USD</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solidFill>
                            <a:srgbClr val="000000"/>
                          </a:solidFill>
                          <a:effectLst/>
                          <a:latin typeface="Times New Roman" panose="02020603050405020304" pitchFamily="18" charset="0"/>
                        </a:rPr>
                        <a:t>Üniversite Seçmeli Ders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rPr>
                        <a:t> </a:t>
                      </a: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Times New Roman" panose="02020603050405020304" pitchFamily="18" charset="0"/>
                        </a:rPr>
                        <a:t>USD</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dirty="0">
                          <a:solidFill>
                            <a:srgbClr val="000000"/>
                          </a:solidFill>
                          <a:effectLst/>
                          <a:latin typeface="Times New Roman" panose="02020603050405020304" pitchFamily="18" charset="0"/>
                        </a:rPr>
                        <a:t>Üniversite Seçmeli Ders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45885"/>
                  </a:ext>
                </a:extLst>
              </a:tr>
              <a:tr h="285192">
                <a:tc>
                  <a:txBody>
                    <a:bodyPr/>
                    <a:lstStyle/>
                    <a:p>
                      <a:pPr algn="ctr" fontAlgn="ctr"/>
                      <a:r>
                        <a:rPr lang="tr-TR" sz="1200" b="0" i="0" u="none" strike="noStrike">
                          <a:solidFill>
                            <a:srgbClr val="000000"/>
                          </a:solidFill>
                          <a:effectLst/>
                          <a:latin typeface="Times New Roman" panose="02020603050405020304" pitchFamily="18" charset="0"/>
                        </a:rPr>
                        <a:t>STJ3101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Staj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rPr>
                        <a:t> </a:t>
                      </a: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STJ3201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effectLst/>
                          <a:latin typeface="Times New Roman" panose="02020603050405020304" pitchFamily="18" charset="0"/>
                        </a:rPr>
                        <a:t>Staj</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53665"/>
                  </a:ext>
                </a:extLst>
              </a:tr>
              <a:tr h="315542">
                <a:tc gridSpan="3">
                  <a:txBody>
                    <a:bodyPr/>
                    <a:lstStyle/>
                    <a:p>
                      <a:pPr algn="ctr" fontAlgn="ctr"/>
                      <a:r>
                        <a:rPr lang="tr-TR" sz="1200" b="1" i="0" u="none" strike="noStrike">
                          <a:solidFill>
                            <a:srgbClr val="000000"/>
                          </a:solidFill>
                          <a:effectLst/>
                          <a:latin typeface="Times New Roman" panose="02020603050405020304" pitchFamily="18" charset="0"/>
                        </a:rPr>
                        <a:t>TOPLAM</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a:solidFill>
                            <a:srgbClr val="000000"/>
                          </a:solidFill>
                          <a:effectLst/>
                          <a:latin typeface="Times New Roman" panose="02020603050405020304" pitchFamily="18" charset="0"/>
                        </a:rPr>
                        <a:t>18</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18</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30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200" b="0" i="0" u="none" strike="noStrike">
                          <a:solidFill>
                            <a:srgbClr val="000000"/>
                          </a:solidFill>
                          <a:effectLst/>
                          <a:latin typeface="Times New Roman" panose="02020603050405020304" pitchFamily="18" charset="0"/>
                        </a:rPr>
                        <a:t> </a:t>
                      </a: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ctr"/>
                      <a:r>
                        <a:rPr lang="tr-TR" sz="1200" b="1" i="0" u="none" strike="noStrike">
                          <a:solidFill>
                            <a:srgbClr val="000000"/>
                          </a:solidFill>
                          <a:effectLst/>
                          <a:latin typeface="Times New Roman" panose="02020603050405020304" pitchFamily="18" charset="0"/>
                        </a:rPr>
                        <a:t>TOPLAM</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a:solidFill>
                            <a:srgbClr val="000000"/>
                          </a:solidFill>
                          <a:effectLst/>
                          <a:latin typeface="Times New Roman" panose="02020603050405020304" pitchFamily="18" charset="0"/>
                        </a:rPr>
                        <a:t>18</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18</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dirty="0">
                          <a:solidFill>
                            <a:srgbClr val="000000"/>
                          </a:solidFill>
                          <a:effectLst/>
                          <a:latin typeface="Times New Roman" panose="02020603050405020304" pitchFamily="18" charset="0"/>
                        </a:rPr>
                        <a:t>30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916287113"/>
                  </a:ext>
                </a:extLst>
              </a:tr>
            </a:tbl>
          </a:graphicData>
        </a:graphic>
      </p:graphicFrame>
    </p:spTree>
    <p:extLst>
      <p:ext uri="{BB962C8B-B14F-4D97-AF65-F5344CB8AC3E}">
        <p14:creationId xmlns:p14="http://schemas.microsoft.com/office/powerpoint/2010/main" val="3761948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26"/>
            <a:ext cx="1219268" cy="6858000"/>
          </a:xfrm>
          <a:prstGeom prst="rect">
            <a:avLst/>
          </a:prstGeom>
        </p:spPr>
      </p:pic>
      <p:graphicFrame>
        <p:nvGraphicFramePr>
          <p:cNvPr id="4" name="Tablo 3">
            <a:extLst>
              <a:ext uri="{FF2B5EF4-FFF2-40B4-BE49-F238E27FC236}">
                <a16:creationId xmlns:a16="http://schemas.microsoft.com/office/drawing/2014/main" id="{058204F4-B3B2-2AAD-8FAF-DAFFE2790C0D}"/>
              </a:ext>
            </a:extLst>
          </p:cNvPr>
          <p:cNvGraphicFramePr>
            <a:graphicFrameLocks noGrp="1"/>
          </p:cNvGraphicFramePr>
          <p:nvPr>
            <p:extLst>
              <p:ext uri="{D42A27DB-BD31-4B8C-83A1-F6EECF244321}">
                <p14:modId xmlns:p14="http://schemas.microsoft.com/office/powerpoint/2010/main" val="4074451041"/>
              </p:ext>
            </p:extLst>
          </p:nvPr>
        </p:nvGraphicFramePr>
        <p:xfrm>
          <a:off x="1066867" y="1559252"/>
          <a:ext cx="10675955" cy="3100979"/>
        </p:xfrm>
        <a:graphic>
          <a:graphicData uri="http://schemas.openxmlformats.org/drawingml/2006/table">
            <a:tbl>
              <a:tblPr/>
              <a:tblGrid>
                <a:gridCol w="603913">
                  <a:extLst>
                    <a:ext uri="{9D8B030D-6E8A-4147-A177-3AD203B41FA5}">
                      <a16:colId xmlns:a16="http://schemas.microsoft.com/office/drawing/2014/main" val="818114162"/>
                    </a:ext>
                  </a:extLst>
                </a:gridCol>
                <a:gridCol w="450376">
                  <a:extLst>
                    <a:ext uri="{9D8B030D-6E8A-4147-A177-3AD203B41FA5}">
                      <a16:colId xmlns:a16="http://schemas.microsoft.com/office/drawing/2014/main" val="2726242417"/>
                    </a:ext>
                  </a:extLst>
                </a:gridCol>
                <a:gridCol w="2569189">
                  <a:extLst>
                    <a:ext uri="{9D8B030D-6E8A-4147-A177-3AD203B41FA5}">
                      <a16:colId xmlns:a16="http://schemas.microsoft.com/office/drawing/2014/main" val="467782294"/>
                    </a:ext>
                  </a:extLst>
                </a:gridCol>
                <a:gridCol w="296839">
                  <a:extLst>
                    <a:ext uri="{9D8B030D-6E8A-4147-A177-3AD203B41FA5}">
                      <a16:colId xmlns:a16="http://schemas.microsoft.com/office/drawing/2014/main" val="2714765702"/>
                    </a:ext>
                  </a:extLst>
                </a:gridCol>
                <a:gridCol w="296839">
                  <a:extLst>
                    <a:ext uri="{9D8B030D-6E8A-4147-A177-3AD203B41FA5}">
                      <a16:colId xmlns:a16="http://schemas.microsoft.com/office/drawing/2014/main" val="3683116549"/>
                    </a:ext>
                  </a:extLst>
                </a:gridCol>
                <a:gridCol w="296839">
                  <a:extLst>
                    <a:ext uri="{9D8B030D-6E8A-4147-A177-3AD203B41FA5}">
                      <a16:colId xmlns:a16="http://schemas.microsoft.com/office/drawing/2014/main" val="2144850079"/>
                    </a:ext>
                  </a:extLst>
                </a:gridCol>
                <a:gridCol w="532263">
                  <a:extLst>
                    <a:ext uri="{9D8B030D-6E8A-4147-A177-3AD203B41FA5}">
                      <a16:colId xmlns:a16="http://schemas.microsoft.com/office/drawing/2014/main" val="1760656402"/>
                    </a:ext>
                  </a:extLst>
                </a:gridCol>
                <a:gridCol w="112594">
                  <a:extLst>
                    <a:ext uri="{9D8B030D-6E8A-4147-A177-3AD203B41FA5}">
                      <a16:colId xmlns:a16="http://schemas.microsoft.com/office/drawing/2014/main" val="3459330120"/>
                    </a:ext>
                  </a:extLst>
                </a:gridCol>
                <a:gridCol w="614149">
                  <a:extLst>
                    <a:ext uri="{9D8B030D-6E8A-4147-A177-3AD203B41FA5}">
                      <a16:colId xmlns:a16="http://schemas.microsoft.com/office/drawing/2014/main" val="206011331"/>
                    </a:ext>
                  </a:extLst>
                </a:gridCol>
                <a:gridCol w="634620">
                  <a:extLst>
                    <a:ext uri="{9D8B030D-6E8A-4147-A177-3AD203B41FA5}">
                      <a16:colId xmlns:a16="http://schemas.microsoft.com/office/drawing/2014/main" val="591227233"/>
                    </a:ext>
                  </a:extLst>
                </a:gridCol>
                <a:gridCol w="2999093">
                  <a:extLst>
                    <a:ext uri="{9D8B030D-6E8A-4147-A177-3AD203B41FA5}">
                      <a16:colId xmlns:a16="http://schemas.microsoft.com/office/drawing/2014/main" val="3751022940"/>
                    </a:ext>
                  </a:extLst>
                </a:gridCol>
                <a:gridCol w="327546">
                  <a:extLst>
                    <a:ext uri="{9D8B030D-6E8A-4147-A177-3AD203B41FA5}">
                      <a16:colId xmlns:a16="http://schemas.microsoft.com/office/drawing/2014/main" val="4121876775"/>
                    </a:ext>
                  </a:extLst>
                </a:gridCol>
                <a:gridCol w="255896">
                  <a:extLst>
                    <a:ext uri="{9D8B030D-6E8A-4147-A177-3AD203B41FA5}">
                      <a16:colId xmlns:a16="http://schemas.microsoft.com/office/drawing/2014/main" val="2904812017"/>
                    </a:ext>
                  </a:extLst>
                </a:gridCol>
                <a:gridCol w="266131">
                  <a:extLst>
                    <a:ext uri="{9D8B030D-6E8A-4147-A177-3AD203B41FA5}">
                      <a16:colId xmlns:a16="http://schemas.microsoft.com/office/drawing/2014/main" val="3424622491"/>
                    </a:ext>
                  </a:extLst>
                </a:gridCol>
                <a:gridCol w="419668">
                  <a:extLst>
                    <a:ext uri="{9D8B030D-6E8A-4147-A177-3AD203B41FA5}">
                      <a16:colId xmlns:a16="http://schemas.microsoft.com/office/drawing/2014/main" val="785610928"/>
                    </a:ext>
                  </a:extLst>
                </a:gridCol>
              </a:tblGrid>
              <a:tr h="270846">
                <a:tc gridSpan="7">
                  <a:txBody>
                    <a:bodyPr/>
                    <a:lstStyle/>
                    <a:p>
                      <a:pPr algn="ctr" fontAlgn="b"/>
                      <a:r>
                        <a:rPr lang="tr-TR" sz="1200" b="1" i="0" u="none" strike="noStrike">
                          <a:solidFill>
                            <a:srgbClr val="000000"/>
                          </a:solidFill>
                          <a:effectLst/>
                          <a:latin typeface="Times New Roman" panose="02020603050405020304" pitchFamily="18" charset="0"/>
                        </a:rPr>
                        <a:t>VII. YARIYIL</a:t>
                      </a:r>
                    </a:p>
                  </a:txBody>
                  <a:tcPr marL="6049" marR="6049" marT="604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1200" b="1" i="0" u="none" strike="noStrike">
                          <a:solidFill>
                            <a:srgbClr val="000000"/>
                          </a:solidFill>
                          <a:effectLst/>
                          <a:latin typeface="Times New Roman" panose="02020603050405020304" pitchFamily="18" charset="0"/>
                        </a:rPr>
                        <a:t> </a:t>
                      </a:r>
                    </a:p>
                  </a:txBody>
                  <a:tcPr marL="6049" marR="6049" marT="6049" marB="0" anchor="b">
                    <a:lnL>
                      <a:noFill/>
                    </a:lnL>
                    <a:lnR>
                      <a:noFill/>
                    </a:lnR>
                    <a:lnT>
                      <a:noFill/>
                    </a:lnT>
                    <a:lnB>
                      <a:noFill/>
                    </a:lnB>
                    <a:solidFill>
                      <a:srgbClr val="FFFFFF"/>
                    </a:solidFill>
                  </a:tcPr>
                </a:tc>
                <a:tc gridSpan="7">
                  <a:txBody>
                    <a:bodyPr/>
                    <a:lstStyle/>
                    <a:p>
                      <a:pPr algn="ctr" fontAlgn="b"/>
                      <a:r>
                        <a:rPr lang="tr-TR" sz="1200" b="1" i="0" u="none" strike="noStrike">
                          <a:solidFill>
                            <a:srgbClr val="000000"/>
                          </a:solidFill>
                          <a:effectLst/>
                          <a:latin typeface="Times New Roman" panose="02020603050405020304" pitchFamily="18" charset="0"/>
                        </a:rPr>
                        <a:t>VIII. YARIYIL</a:t>
                      </a:r>
                    </a:p>
                  </a:txBody>
                  <a:tcPr marL="6049" marR="6049" marT="604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94464971"/>
                  </a:ext>
                </a:extLst>
              </a:tr>
              <a:tr h="537699">
                <a:tc>
                  <a:txBody>
                    <a:bodyPr/>
                    <a:lstStyle/>
                    <a:p>
                      <a:pPr algn="ctr" fontAlgn="t"/>
                      <a:r>
                        <a:rPr lang="tr-TR" sz="1200" b="1" i="0" u="none" strike="noStrike">
                          <a:solidFill>
                            <a:srgbClr val="000000"/>
                          </a:solidFill>
                          <a:effectLst/>
                          <a:latin typeface="Times New Roman" panose="02020603050405020304" pitchFamily="18" charset="0"/>
                        </a:rPr>
                        <a:t>DERS KODU</a:t>
                      </a:r>
                    </a:p>
                  </a:txBody>
                  <a:tcPr marL="6049" marR="6049" marT="60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tr-TR" sz="1200" b="1" i="0" u="none" strike="noStrike">
                          <a:solidFill>
                            <a:srgbClr val="000000"/>
                          </a:solidFill>
                          <a:effectLst/>
                          <a:latin typeface="Times New Roman" panose="02020603050405020304" pitchFamily="18" charset="0"/>
                        </a:rPr>
                        <a:t>DERS TÜRÜ</a:t>
                      </a:r>
                    </a:p>
                  </a:txBody>
                  <a:tcPr marL="6049" marR="6049" marT="60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tr-TR" sz="1200" b="1" i="0" u="none" strike="noStrike" dirty="0">
                          <a:solidFill>
                            <a:srgbClr val="000000"/>
                          </a:solidFill>
                          <a:effectLst/>
                          <a:latin typeface="Times New Roman" panose="02020603050405020304" pitchFamily="18" charset="0"/>
                        </a:rPr>
                        <a:t>   DERSİN ADI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T</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U</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K</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AKTS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200" b="0" i="0" u="none" strike="noStrike">
                          <a:solidFill>
                            <a:srgbClr val="000000"/>
                          </a:solidFill>
                          <a:effectLst/>
                          <a:latin typeface="Times New Roman" panose="02020603050405020304" pitchFamily="18" charset="0"/>
                        </a:rPr>
                        <a:t> </a:t>
                      </a: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tr-TR" sz="1200" b="1" i="0" u="none" strike="noStrike">
                          <a:solidFill>
                            <a:srgbClr val="000000"/>
                          </a:solidFill>
                          <a:effectLst/>
                          <a:latin typeface="Times New Roman" panose="02020603050405020304" pitchFamily="18" charset="0"/>
                        </a:rPr>
                        <a:t>DERS KODU</a:t>
                      </a:r>
                    </a:p>
                  </a:txBody>
                  <a:tcPr marL="6049" marR="6049" marT="60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tr-TR" sz="1200" b="1" i="0" u="none" strike="noStrike">
                          <a:solidFill>
                            <a:srgbClr val="000000"/>
                          </a:solidFill>
                          <a:effectLst/>
                          <a:latin typeface="Times New Roman" panose="02020603050405020304" pitchFamily="18" charset="0"/>
                        </a:rPr>
                        <a:t>DERS TÜRÜ</a:t>
                      </a:r>
                    </a:p>
                  </a:txBody>
                  <a:tcPr marL="6049" marR="6049" marT="60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tr-TR" sz="1200" b="1" i="0" u="none" strike="noStrike">
                          <a:solidFill>
                            <a:srgbClr val="000000"/>
                          </a:solidFill>
                          <a:effectLst/>
                          <a:latin typeface="Times New Roman" panose="02020603050405020304" pitchFamily="18" charset="0"/>
                        </a:rPr>
                        <a:t>   DERSİN ADI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T</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U</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K</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AKTS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851150670"/>
                  </a:ext>
                </a:extLst>
              </a:tr>
              <a:tr h="398804">
                <a:tc>
                  <a:txBody>
                    <a:bodyPr/>
                    <a:lstStyle/>
                    <a:p>
                      <a:pPr algn="ctr" fontAlgn="ctr"/>
                      <a:r>
                        <a:rPr lang="tr-TR" sz="1200" b="0" i="0" u="none" strike="noStrike">
                          <a:solidFill>
                            <a:srgbClr val="000000"/>
                          </a:solidFill>
                          <a:effectLst/>
                          <a:latin typeface="Times New Roman" panose="02020603050405020304" pitchFamily="18" charset="0"/>
                        </a:rPr>
                        <a:t>MIL4101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effectLst/>
                          <a:latin typeface="Times New Roman" panose="02020603050405020304" pitchFamily="18" charset="0"/>
                        </a:rPr>
                        <a:t>Yeni Medya ve Toplumsal Hareketler</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5</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rPr>
                        <a:t> </a:t>
                      </a: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MIL4201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Dijital Medya Uygulamaları</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5</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974610"/>
                  </a:ext>
                </a:extLst>
              </a:tr>
              <a:tr h="398804">
                <a:tc>
                  <a:txBody>
                    <a:bodyPr/>
                    <a:lstStyle/>
                    <a:p>
                      <a:pPr algn="ctr" fontAlgn="ctr"/>
                      <a:r>
                        <a:rPr lang="tr-TR" sz="1200" b="0" i="0" u="none" strike="noStrike">
                          <a:solidFill>
                            <a:srgbClr val="000000"/>
                          </a:solidFill>
                          <a:effectLst/>
                          <a:latin typeface="Times New Roman" panose="02020603050405020304" pitchFamily="18" charset="0"/>
                        </a:rPr>
                        <a:t>MIL4102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Proje Geliştirme 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5</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rPr>
                        <a:t> </a:t>
                      </a: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MIL4202</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Z</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Proje Geliştirme II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5</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0641326"/>
                  </a:ext>
                </a:extLst>
              </a:tr>
              <a:tr h="244796">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effectLst/>
                          <a:latin typeface="Times New Roman" panose="02020603050405020304" pitchFamily="18" charset="0"/>
                        </a:rPr>
                        <a:t>Seçmeli Ders 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rPr>
                        <a:t> </a:t>
                      </a: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Seçmeli Ders 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837467"/>
                  </a:ext>
                </a:extLst>
              </a:tr>
              <a:tr h="244796">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Seçmeli Ders II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rPr>
                        <a:t> </a:t>
                      </a: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Seçmeli Ders II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555975"/>
                  </a:ext>
                </a:extLst>
              </a:tr>
              <a:tr h="244796">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Seçmeli Ders III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rPr>
                        <a:t> </a:t>
                      </a: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Seçmeli Ders III</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3228834"/>
                  </a:ext>
                </a:extLst>
              </a:tr>
              <a:tr h="244796">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Seçmeli Ders IV</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rPr>
                        <a:t> </a:t>
                      </a: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Seçmeli Ders IV</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141560"/>
                  </a:ext>
                </a:extLst>
              </a:tr>
              <a:tr h="244796">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Seçmeli Ders V</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rPr>
                        <a:t> </a:t>
                      </a: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S</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effectLst/>
                          <a:latin typeface="Times New Roman" panose="02020603050405020304" pitchFamily="18" charset="0"/>
                        </a:rPr>
                        <a:t>Seçmeli Ders V</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810272"/>
                  </a:ext>
                </a:extLst>
              </a:tr>
              <a:tr h="270846">
                <a:tc gridSpan="3">
                  <a:txBody>
                    <a:bodyPr/>
                    <a:lstStyle/>
                    <a:p>
                      <a:pPr algn="ctr" fontAlgn="ctr"/>
                      <a:r>
                        <a:rPr lang="tr-TR" sz="1200" b="1" i="0" u="none" strike="noStrike">
                          <a:solidFill>
                            <a:srgbClr val="000000"/>
                          </a:solidFill>
                          <a:effectLst/>
                          <a:latin typeface="Times New Roman" panose="02020603050405020304" pitchFamily="18" charset="0"/>
                        </a:rPr>
                        <a:t>TOPLAM</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a:solidFill>
                            <a:srgbClr val="000000"/>
                          </a:solidFill>
                          <a:effectLst/>
                          <a:latin typeface="Times New Roman" panose="02020603050405020304" pitchFamily="18" charset="0"/>
                        </a:rPr>
                        <a:t>21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21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30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tr-TR" sz="1200" b="0" i="0" u="none" strike="noStrike">
                          <a:solidFill>
                            <a:srgbClr val="000000"/>
                          </a:solidFill>
                          <a:effectLst/>
                          <a:latin typeface="Times New Roman" panose="02020603050405020304" pitchFamily="18" charset="0"/>
                        </a:rPr>
                        <a:t> </a:t>
                      </a:r>
                    </a:p>
                  </a:txBody>
                  <a:tcPr marL="6049" marR="6049" marT="60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tr-TR" sz="1200" b="1" i="0" u="none" strike="noStrike">
                          <a:solidFill>
                            <a:srgbClr val="000000"/>
                          </a:solidFill>
                          <a:effectLst/>
                          <a:latin typeface="Times New Roman" panose="02020603050405020304" pitchFamily="18" charset="0"/>
                        </a:rPr>
                        <a:t>TOPLAM</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a:solidFill>
                            <a:srgbClr val="000000"/>
                          </a:solidFill>
                          <a:effectLst/>
                          <a:latin typeface="Times New Roman" panose="02020603050405020304" pitchFamily="18" charset="0"/>
                        </a:rPr>
                        <a:t>21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a:solidFill>
                            <a:srgbClr val="000000"/>
                          </a:solidFill>
                          <a:effectLst/>
                          <a:latin typeface="Times New Roman" panose="02020603050405020304" pitchFamily="18" charset="0"/>
                        </a:rPr>
                        <a:t>21</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1200" b="1" i="0" u="none" strike="noStrike" dirty="0">
                          <a:solidFill>
                            <a:srgbClr val="000000"/>
                          </a:solidFill>
                          <a:effectLst/>
                          <a:latin typeface="Times New Roman" panose="02020603050405020304" pitchFamily="18" charset="0"/>
                        </a:rPr>
                        <a:t>30</a:t>
                      </a:r>
                    </a:p>
                  </a:txBody>
                  <a:tcPr marL="6049" marR="6049" marT="6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582773035"/>
                  </a:ext>
                </a:extLst>
              </a:tr>
            </a:tbl>
          </a:graphicData>
        </a:graphic>
      </p:graphicFrame>
    </p:spTree>
    <p:extLst>
      <p:ext uri="{BB962C8B-B14F-4D97-AF65-F5344CB8AC3E}">
        <p14:creationId xmlns:p14="http://schemas.microsoft.com/office/powerpoint/2010/main" val="382066453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1340</Words>
  <Application>Microsoft Office PowerPoint</Application>
  <PresentationFormat>Geniş ekran</PresentationFormat>
  <Paragraphs>688</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Calibri Light</vt:lpstr>
      <vt:lpstr>Times New Roman</vt:lpstr>
      <vt:lpstr>Office Teması</vt:lpstr>
      <vt:lpstr>YENİ MEDYA VE İLETİŞİM BÖLÜMÜ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MEDYA VE İLETİŞİM BÖLÜMÜ</dc:title>
  <dc:creator>Researcher</dc:creator>
  <cp:lastModifiedBy>BEDİRHAN ATLI</cp:lastModifiedBy>
  <cp:revision>99</cp:revision>
  <dcterms:created xsi:type="dcterms:W3CDTF">2020-09-02T09:30:09Z</dcterms:created>
  <dcterms:modified xsi:type="dcterms:W3CDTF">2024-09-23T10:23:22Z</dcterms:modified>
</cp:coreProperties>
</file>